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63" r:id="rId5"/>
    <p:sldId id="280" r:id="rId6"/>
    <p:sldId id="274" r:id="rId7"/>
    <p:sldId id="282" r:id="rId8"/>
    <p:sldId id="276" r:id="rId9"/>
    <p:sldId id="277" r:id="rId10"/>
    <p:sldId id="283" r:id="rId11"/>
    <p:sldId id="279" r:id="rId12"/>
    <p:sldId id="278" r:id="rId13"/>
  </p:sldIdLst>
  <p:sldSz cx="12192000" cy="6858000"/>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d, Lucy" initials="WL" lastIdx="1" clrIdx="0">
    <p:extLst>
      <p:ext uri="{19B8F6BF-5375-455C-9EA6-DF929625EA0E}">
        <p15:presenceInfo xmlns:p15="http://schemas.microsoft.com/office/powerpoint/2012/main" userId="Wood, Lu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5831BC-E02F-4B81-87C2-AED5744DFF25}" v="6" dt="2020-05-22T11:01:53.7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Lucy" userId="fc26114c-1456-4dbd-af7e-8d6f300a5a38" providerId="ADAL" clId="{875831BC-E02F-4B81-87C2-AED5744DFF25}"/>
    <pc:docChg chg="undo redo modSld">
      <pc:chgData name="Wood, Lucy" userId="fc26114c-1456-4dbd-af7e-8d6f300a5a38" providerId="ADAL" clId="{875831BC-E02F-4B81-87C2-AED5744DFF25}" dt="2020-05-22T12:44:05.370" v="69" actId="1036"/>
      <pc:docMkLst>
        <pc:docMk/>
      </pc:docMkLst>
      <pc:sldChg chg="addSp modSp">
        <pc:chgData name="Wood, Lucy" userId="fc26114c-1456-4dbd-af7e-8d6f300a5a38" providerId="ADAL" clId="{875831BC-E02F-4B81-87C2-AED5744DFF25}" dt="2020-05-22T12:44:05.370" v="69" actId="1036"/>
        <pc:sldMkLst>
          <pc:docMk/>
          <pc:sldMk cId="3571460934" sldId="276"/>
        </pc:sldMkLst>
        <pc:spChg chg="mod">
          <ac:chgData name="Wood, Lucy" userId="fc26114c-1456-4dbd-af7e-8d6f300a5a38" providerId="ADAL" clId="{875831BC-E02F-4B81-87C2-AED5744DFF25}" dt="2020-05-22T11:06:31.329" v="64" actId="1076"/>
          <ac:spMkLst>
            <pc:docMk/>
            <pc:sldMk cId="3571460934" sldId="276"/>
            <ac:spMk id="3" creationId="{FB83C298-E2AB-48E7-8261-F666934466FF}"/>
          </ac:spMkLst>
        </pc:spChg>
        <pc:spChg chg="mod">
          <ac:chgData name="Wood, Lucy" userId="fc26114c-1456-4dbd-af7e-8d6f300a5a38" providerId="ADAL" clId="{875831BC-E02F-4B81-87C2-AED5744DFF25}" dt="2020-05-22T11:04:34.998" v="52" actId="1076"/>
          <ac:spMkLst>
            <pc:docMk/>
            <pc:sldMk cId="3571460934" sldId="276"/>
            <ac:spMk id="4" creationId="{1963C878-0145-4B39-83A1-0FA000DA3A76}"/>
          </ac:spMkLst>
        </pc:spChg>
        <pc:spChg chg="add mod">
          <ac:chgData name="Wood, Lucy" userId="fc26114c-1456-4dbd-af7e-8d6f300a5a38" providerId="ADAL" clId="{875831BC-E02F-4B81-87C2-AED5744DFF25}" dt="2020-05-22T12:07:35.407" v="65" actId="14100"/>
          <ac:spMkLst>
            <pc:docMk/>
            <pc:sldMk cId="3571460934" sldId="276"/>
            <ac:spMk id="7" creationId="{A5855E33-58DF-44A1-808D-554E1EF9BCB0}"/>
          </ac:spMkLst>
        </pc:spChg>
        <pc:spChg chg="add mod">
          <ac:chgData name="Wood, Lucy" userId="fc26114c-1456-4dbd-af7e-8d6f300a5a38" providerId="ADAL" clId="{875831BC-E02F-4B81-87C2-AED5744DFF25}" dt="2020-05-22T11:05:09.652" v="56" actId="1076"/>
          <ac:spMkLst>
            <pc:docMk/>
            <pc:sldMk cId="3571460934" sldId="276"/>
            <ac:spMk id="11" creationId="{CF7E14C3-ACEF-4244-BDF4-2EDEF1BC0FC0}"/>
          </ac:spMkLst>
        </pc:spChg>
        <pc:grpChg chg="mod">
          <ac:chgData name="Wood, Lucy" userId="fc26114c-1456-4dbd-af7e-8d6f300a5a38" providerId="ADAL" clId="{875831BC-E02F-4B81-87C2-AED5744DFF25}" dt="2020-05-22T12:44:05.370" v="69" actId="1036"/>
          <ac:grpSpMkLst>
            <pc:docMk/>
            <pc:sldMk cId="3571460934" sldId="276"/>
            <ac:grpSpMk id="5" creationId="{D9669026-D7DE-42DF-A9F5-ACBE245EBCC1}"/>
          </ac:grpSpMkLst>
        </pc:grpChg>
        <pc:picChg chg="mod">
          <ac:chgData name="Wood, Lucy" userId="fc26114c-1456-4dbd-af7e-8d6f300a5a38" providerId="ADAL" clId="{875831BC-E02F-4B81-87C2-AED5744DFF25}" dt="2020-05-22T11:04:29.403" v="51" actId="1076"/>
          <ac:picMkLst>
            <pc:docMk/>
            <pc:sldMk cId="3571460934" sldId="276"/>
            <ac:picMk id="10" creationId="{28A2F4EA-14E8-4013-B876-86B2D279BD9E}"/>
          </ac:picMkLst>
        </pc:picChg>
      </pc:sldChg>
    </pc:docChg>
  </pc:docChgLst>
  <pc:docChgLst>
    <pc:chgData name="Wood, Lucy" userId="fc26114c-1456-4dbd-af7e-8d6f300a5a38" providerId="ADAL" clId="{AFBE9493-8D14-43D8-B58A-E26CC22CA7DE}"/>
    <pc:docChg chg="modSld">
      <pc:chgData name="Wood, Lucy" userId="fc26114c-1456-4dbd-af7e-8d6f300a5a38" providerId="ADAL" clId="{AFBE9493-8D14-43D8-B58A-E26CC22CA7DE}" dt="2020-05-22T10:21:30.465" v="8" actId="1076"/>
      <pc:docMkLst>
        <pc:docMk/>
      </pc:docMkLst>
      <pc:sldChg chg="modSp">
        <pc:chgData name="Wood, Lucy" userId="fc26114c-1456-4dbd-af7e-8d6f300a5a38" providerId="ADAL" clId="{AFBE9493-8D14-43D8-B58A-E26CC22CA7DE}" dt="2020-05-22T10:21:30.465" v="8" actId="1076"/>
        <pc:sldMkLst>
          <pc:docMk/>
          <pc:sldMk cId="3571460934" sldId="276"/>
        </pc:sldMkLst>
        <pc:spChg chg="mod">
          <ac:chgData name="Wood, Lucy" userId="fc26114c-1456-4dbd-af7e-8d6f300a5a38" providerId="ADAL" clId="{AFBE9493-8D14-43D8-B58A-E26CC22CA7DE}" dt="2020-05-22T10:21:11.011" v="5" actId="6549"/>
          <ac:spMkLst>
            <pc:docMk/>
            <pc:sldMk cId="3571460934" sldId="276"/>
            <ac:spMk id="3" creationId="{FB83C298-E2AB-48E7-8261-F666934466FF}"/>
          </ac:spMkLst>
        </pc:spChg>
        <pc:grpChg chg="mod">
          <ac:chgData name="Wood, Lucy" userId="fc26114c-1456-4dbd-af7e-8d6f300a5a38" providerId="ADAL" clId="{AFBE9493-8D14-43D8-B58A-E26CC22CA7DE}" dt="2020-05-22T10:21:30.465" v="8" actId="1076"/>
          <ac:grpSpMkLst>
            <pc:docMk/>
            <pc:sldMk cId="3571460934" sldId="276"/>
            <ac:grpSpMk id="5" creationId="{D9669026-D7DE-42DF-A9F5-ACBE245EBCC1}"/>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GB"/>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41D06ED0-1F26-454B-B67A-67A563A84476}" type="datetimeFigureOut">
              <a:rPr lang="en-GB" smtClean="0"/>
              <a:t>27/05/2020</a:t>
            </a:fld>
            <a:endParaRPr lang="en-GB"/>
          </a:p>
        </p:txBody>
      </p:sp>
      <p:sp>
        <p:nvSpPr>
          <p:cNvPr id="4" name="Slide Image Placeholder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en-GB"/>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GB"/>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9E7AF5D8-1F05-48ED-8E4A-12DF23A77C83}" type="slidenum">
              <a:rPr lang="en-GB" smtClean="0"/>
              <a:t>‹#›</a:t>
            </a:fld>
            <a:endParaRPr lang="en-GB"/>
          </a:p>
        </p:txBody>
      </p:sp>
    </p:spTree>
    <p:extLst>
      <p:ext uri="{BB962C8B-B14F-4D97-AF65-F5344CB8AC3E}">
        <p14:creationId xmlns:p14="http://schemas.microsoft.com/office/powerpoint/2010/main" val="423615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ontent Placeholder 21" descr="A gold and blue neck tie&#10;&#10;Description automatically generated">
            <a:extLst>
              <a:ext uri="{FF2B5EF4-FFF2-40B4-BE49-F238E27FC236}">
                <a16:creationId xmlns:a16="http://schemas.microsoft.com/office/drawing/2014/main" id="{8F45A21E-395F-4D24-82CF-EFB974683D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77" b="20845"/>
          <a:stretch/>
        </p:blipFill>
        <p:spPr>
          <a:xfrm>
            <a:off x="2989580" y="466821"/>
            <a:ext cx="9202420" cy="5966063"/>
          </a:xfrm>
          <a:prstGeom prst="rect">
            <a:avLst/>
          </a:prstGeom>
        </p:spPr>
      </p:pic>
      <p:sp>
        <p:nvSpPr>
          <p:cNvPr id="8" name="Freeform: Shape 7">
            <a:extLst>
              <a:ext uri="{FF2B5EF4-FFF2-40B4-BE49-F238E27FC236}">
                <a16:creationId xmlns:a16="http://schemas.microsoft.com/office/drawing/2014/main" id="{D1A66894-5BDA-42C7-9C56-B221BACF2E90}"/>
              </a:ext>
            </a:extLst>
          </p:cNvPr>
          <p:cNvSpPr/>
          <p:nvPr userDrawn="1"/>
        </p:nvSpPr>
        <p:spPr>
          <a:xfrm>
            <a:off x="-19050" y="30500"/>
            <a:ext cx="7219950" cy="6824678"/>
          </a:xfrm>
          <a:custGeom>
            <a:avLst/>
            <a:gdLst>
              <a:gd name="connsiteX0" fmla="*/ 5164852 w 5265336"/>
              <a:gd name="connsiteY0" fmla="*/ 90435 h 7355394"/>
              <a:gd name="connsiteX1" fmla="*/ 2642716 w 5265336"/>
              <a:gd name="connsiteY1" fmla="*/ 7285055 h 7355394"/>
              <a:gd name="connsiteX2" fmla="*/ 0 w 5265336"/>
              <a:gd name="connsiteY2" fmla="*/ 7355394 h 7355394"/>
              <a:gd name="connsiteX3" fmla="*/ 10048 w 5265336"/>
              <a:gd name="connsiteY3" fmla="*/ 20097 h 7355394"/>
              <a:gd name="connsiteX4" fmla="*/ 5265336 w 5265336"/>
              <a:gd name="connsiteY4" fmla="*/ 0 h 7355394"/>
              <a:gd name="connsiteX5" fmla="*/ 5255288 w 5265336"/>
              <a:gd name="connsiteY5" fmla="*/ 0 h 735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336" h="7355394">
                <a:moveTo>
                  <a:pt x="5164852" y="90435"/>
                </a:moveTo>
                <a:lnTo>
                  <a:pt x="2642716" y="7285055"/>
                </a:lnTo>
                <a:lnTo>
                  <a:pt x="0" y="7355394"/>
                </a:lnTo>
                <a:cubicBezTo>
                  <a:pt x="3349" y="4910295"/>
                  <a:pt x="6699" y="2465196"/>
                  <a:pt x="10048" y="20097"/>
                </a:cubicBezTo>
                <a:lnTo>
                  <a:pt x="5265336" y="0"/>
                </a:lnTo>
                <a:lnTo>
                  <a:pt x="5255288" y="0"/>
                </a:lnTo>
              </a:path>
            </a:pathLst>
          </a:cu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alibri" panose="020F0502020204030204" pitchFamily="34" charset="0"/>
            </a:endParaRPr>
          </a:p>
        </p:txBody>
      </p:sp>
      <p:sp>
        <p:nvSpPr>
          <p:cNvPr id="10" name="object 4">
            <a:extLst>
              <a:ext uri="{FF2B5EF4-FFF2-40B4-BE49-F238E27FC236}">
                <a16:creationId xmlns:a16="http://schemas.microsoft.com/office/drawing/2014/main" id="{84653011-51ED-431E-9C8A-9EA8E02609B3}"/>
              </a:ext>
            </a:extLst>
          </p:cNvPr>
          <p:cNvSpPr/>
          <p:nvPr userDrawn="1"/>
        </p:nvSpPr>
        <p:spPr>
          <a:xfrm>
            <a:off x="722630" y="2145506"/>
            <a:ext cx="810260" cy="67314"/>
          </a:xfrm>
          <a:custGeom>
            <a:avLst/>
            <a:gdLst/>
            <a:ahLst/>
            <a:cxnLst/>
            <a:rect l="l" t="t" r="r" b="b"/>
            <a:pathLst>
              <a:path w="810260">
                <a:moveTo>
                  <a:pt x="0" y="0"/>
                </a:moveTo>
                <a:lnTo>
                  <a:pt x="810006" y="0"/>
                </a:lnTo>
              </a:path>
            </a:pathLst>
          </a:custGeom>
          <a:ln w="76200">
            <a:solidFill>
              <a:schemeClr val="bg1"/>
            </a:solidFill>
          </a:ln>
        </p:spPr>
        <p:txBody>
          <a:bodyPr wrap="square" lIns="0" tIns="0" rIns="0" bIns="0" rtlCol="0"/>
          <a:lstStyle/>
          <a:p>
            <a:endParaRPr dirty="0">
              <a:latin typeface="Calibri" panose="020F0502020204030204" pitchFamily="34" charset="0"/>
            </a:endParaRPr>
          </a:p>
        </p:txBody>
      </p:sp>
      <p:sp>
        <p:nvSpPr>
          <p:cNvPr id="11" name="Rectangle 10">
            <a:extLst>
              <a:ext uri="{FF2B5EF4-FFF2-40B4-BE49-F238E27FC236}">
                <a16:creationId xmlns:a16="http://schemas.microsoft.com/office/drawing/2014/main" id="{05DBE1E0-278E-4B95-BD44-45F1BD5C5BB9}"/>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A picture containing drawing, light&#10;&#10;Description automatically generated">
            <a:extLst>
              <a:ext uri="{FF2B5EF4-FFF2-40B4-BE49-F238E27FC236}">
                <a16:creationId xmlns:a16="http://schemas.microsoft.com/office/drawing/2014/main" id="{5872A2C9-815B-48AD-B7A4-ED683CFBDD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13" name="Rectangle 12">
            <a:extLst>
              <a:ext uri="{FF2B5EF4-FFF2-40B4-BE49-F238E27FC236}">
                <a16:creationId xmlns:a16="http://schemas.microsoft.com/office/drawing/2014/main" id="{3021FF40-5C85-4BAD-B578-9497888F3D55}"/>
              </a:ext>
            </a:extLst>
          </p:cNvPr>
          <p:cNvSpPr/>
          <p:nvPr userDrawn="1"/>
        </p:nvSpPr>
        <p:spPr>
          <a:xfrm>
            <a:off x="0" y="15523"/>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3C6EDDCC-7ABD-464D-8544-B582D53FCBA6}"/>
              </a:ext>
            </a:extLst>
          </p:cNvPr>
          <p:cNvPicPr>
            <a:picLocks noChangeAspect="1"/>
          </p:cNvPicPr>
          <p:nvPr/>
        </p:nvPicPr>
        <p:blipFill>
          <a:blip r:embed="rId4">
            <a:alphaModFix amt="85000"/>
          </a:blip>
          <a:stretch>
            <a:fillRect/>
          </a:stretch>
        </p:blipFill>
        <p:spPr>
          <a:xfrm>
            <a:off x="7291388" y="466820"/>
            <a:ext cx="4622446" cy="5969030"/>
          </a:xfrm>
          <a:prstGeom prst="rect">
            <a:avLst/>
          </a:prstGeom>
        </p:spPr>
      </p:pic>
      <p:sp>
        <p:nvSpPr>
          <p:cNvPr id="31" name="TextBox 30">
            <a:extLst>
              <a:ext uri="{FF2B5EF4-FFF2-40B4-BE49-F238E27FC236}">
                <a16:creationId xmlns:a16="http://schemas.microsoft.com/office/drawing/2014/main" id="{E7896988-8E9D-4748-A38C-8584500B48C1}"/>
              </a:ext>
            </a:extLst>
          </p:cNvPr>
          <p:cNvSpPr txBox="1"/>
          <p:nvPr userDrawn="1"/>
        </p:nvSpPr>
        <p:spPr>
          <a:xfrm>
            <a:off x="7461250" y="797021"/>
            <a:ext cx="4438650" cy="1200329"/>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n-lt"/>
                <a:ea typeface="+mn-ea"/>
                <a:cs typeface="+mn-cs"/>
              </a:rPr>
              <a:t>For parents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mn-lt"/>
                <a:ea typeface="+mn-ea"/>
                <a:cs typeface="+mn-cs"/>
              </a:rPr>
              <a:t>Thank you for supporting your child’s learning in science.</a:t>
            </a:r>
          </a:p>
          <a:p>
            <a:pPr algn="l"/>
            <a:endParaRPr lang="en-GB" sz="2400" i="1" kern="0" dirty="0">
              <a:solidFill>
                <a:schemeClr val="bg1"/>
              </a:solidFill>
              <a:ea typeface="Lato Black" panose="020F0502020204030203" pitchFamily="34" charset="0"/>
              <a:cs typeface="Lato Black" panose="020F0502020204030203" pitchFamily="34" charset="0"/>
            </a:endParaRPr>
          </a:p>
        </p:txBody>
      </p:sp>
      <p:sp>
        <p:nvSpPr>
          <p:cNvPr id="33" name="Text Placeholder 32">
            <a:extLst>
              <a:ext uri="{FF2B5EF4-FFF2-40B4-BE49-F238E27FC236}">
                <a16:creationId xmlns:a16="http://schemas.microsoft.com/office/drawing/2014/main" id="{9A958827-0B4B-4C81-97FC-47BD712B27C4}"/>
              </a:ext>
            </a:extLst>
          </p:cNvPr>
          <p:cNvSpPr>
            <a:spLocks noGrp="1"/>
          </p:cNvSpPr>
          <p:nvPr>
            <p:ph type="body" sz="quarter" idx="15" hasCustomPrompt="1"/>
          </p:nvPr>
        </p:nvSpPr>
        <p:spPr>
          <a:xfrm>
            <a:off x="641350" y="2368550"/>
            <a:ext cx="5473700" cy="1314450"/>
          </a:xfrm>
        </p:spPr>
        <p:txBody>
          <a:bodyPr>
            <a:normAutofit/>
          </a:bodyPr>
          <a:lstStyle>
            <a:lvl1pPr marL="0" indent="0">
              <a:lnSpc>
                <a:spcPct val="100000"/>
              </a:lnSpc>
              <a:buNone/>
              <a:defRPr sz="2400" i="1">
                <a:solidFill>
                  <a:schemeClr val="bg1"/>
                </a:solidFill>
              </a:defRPr>
            </a:lvl1pPr>
          </a:lstStyle>
          <a:p>
            <a:pPr lvl="0"/>
            <a:r>
              <a:rPr lang="en-US" dirty="0"/>
              <a:t>2-4 line sub-head giving context goes</a:t>
            </a:r>
            <a:br>
              <a:rPr lang="en-US" dirty="0"/>
            </a:br>
            <a:r>
              <a:rPr lang="en-US" dirty="0"/>
              <a:t>in here, using soft returns in order</a:t>
            </a:r>
            <a:br>
              <a:rPr lang="en-US" dirty="0"/>
            </a:br>
            <a:r>
              <a:rPr lang="en-US" dirty="0"/>
              <a:t>to follow the edge if possible</a:t>
            </a:r>
          </a:p>
          <a:p>
            <a:pPr lvl="0"/>
            <a:endParaRPr lang="en-GB" dirty="0"/>
          </a:p>
        </p:txBody>
      </p:sp>
      <p:sp>
        <p:nvSpPr>
          <p:cNvPr id="36" name="Text Placeholder 35">
            <a:extLst>
              <a:ext uri="{FF2B5EF4-FFF2-40B4-BE49-F238E27FC236}">
                <a16:creationId xmlns:a16="http://schemas.microsoft.com/office/drawing/2014/main" id="{686A3046-759C-4E24-95D6-CF9C15920651}"/>
              </a:ext>
            </a:extLst>
          </p:cNvPr>
          <p:cNvSpPr>
            <a:spLocks noGrp="1"/>
          </p:cNvSpPr>
          <p:nvPr>
            <p:ph type="body" sz="quarter" idx="16" hasCustomPrompt="1"/>
          </p:nvPr>
        </p:nvSpPr>
        <p:spPr>
          <a:xfrm>
            <a:off x="647700" y="5410200"/>
            <a:ext cx="5473700" cy="850900"/>
          </a:xfrm>
        </p:spPr>
        <p:txBody>
          <a:bodyPr anchor="ctr">
            <a:normAutofit/>
          </a:bodyPr>
          <a:lstStyle>
            <a:lvl1pPr marL="0" indent="0">
              <a:buNone/>
              <a:defRPr sz="2400" i="1">
                <a:solidFill>
                  <a:schemeClr val="bg1"/>
                </a:solidFill>
              </a:defRPr>
            </a:lvl1pPr>
          </a:lstStyle>
          <a:p>
            <a:pPr lvl="0"/>
            <a:r>
              <a:rPr lang="en-US" dirty="0"/>
              <a:t>Year ? </a:t>
            </a:r>
            <a:br>
              <a:rPr lang="en-US" dirty="0"/>
            </a:br>
            <a:r>
              <a:rPr lang="en-US" dirty="0"/>
              <a:t>Age ?? - ??</a:t>
            </a:r>
          </a:p>
        </p:txBody>
      </p:sp>
      <p:sp>
        <p:nvSpPr>
          <p:cNvPr id="42" name="Title 41">
            <a:extLst>
              <a:ext uri="{FF2B5EF4-FFF2-40B4-BE49-F238E27FC236}">
                <a16:creationId xmlns:a16="http://schemas.microsoft.com/office/drawing/2014/main" id="{7196C0DD-3AE5-48A5-B94A-349E485B0D51}"/>
              </a:ext>
            </a:extLst>
          </p:cNvPr>
          <p:cNvSpPr>
            <a:spLocks noGrp="1"/>
          </p:cNvSpPr>
          <p:nvPr>
            <p:ph type="title" hasCustomPrompt="1"/>
          </p:nvPr>
        </p:nvSpPr>
        <p:spPr>
          <a:xfrm>
            <a:off x="647700" y="558768"/>
            <a:ext cx="5473700" cy="1395842"/>
          </a:xfrm>
        </p:spPr>
        <p:txBody>
          <a:bodyPr/>
          <a:lstStyle>
            <a:lvl1pPr>
              <a:lnSpc>
                <a:spcPct val="100000"/>
              </a:lnSpc>
              <a:defRPr b="1">
                <a:solidFill>
                  <a:schemeClr val="bg1"/>
                </a:solidFill>
                <a:latin typeface="Lato Black" panose="020F0502020204030203"/>
              </a:defRPr>
            </a:lvl1pPr>
          </a:lstStyle>
          <a:p>
            <a:r>
              <a:rPr lang="en-US" dirty="0"/>
              <a:t>Lesson plan main title in here</a:t>
            </a:r>
          </a:p>
        </p:txBody>
      </p:sp>
      <p:sp>
        <p:nvSpPr>
          <p:cNvPr id="44" name="Text Placeholder 43">
            <a:extLst>
              <a:ext uri="{FF2B5EF4-FFF2-40B4-BE49-F238E27FC236}">
                <a16:creationId xmlns:a16="http://schemas.microsoft.com/office/drawing/2014/main" id="{25614147-8486-4B4F-AFE4-8D1FD6693902}"/>
              </a:ext>
            </a:extLst>
          </p:cNvPr>
          <p:cNvSpPr>
            <a:spLocks noGrp="1"/>
          </p:cNvSpPr>
          <p:nvPr>
            <p:ph type="body" sz="quarter" idx="17" hasCustomPrompt="1"/>
          </p:nvPr>
        </p:nvSpPr>
        <p:spPr>
          <a:xfrm>
            <a:off x="7396769" y="1805354"/>
            <a:ext cx="4391025" cy="4657359"/>
          </a:xfrm>
        </p:spPr>
        <p:txBody>
          <a:bodyPr/>
          <a:lstStyle>
            <a:lvl1pPr marL="0" indent="0">
              <a:buNone/>
              <a:defRPr sz="1800" b="1" i="1">
                <a:solidFill>
                  <a:schemeClr val="bg1"/>
                </a:solidFill>
              </a:defRPr>
            </a:lvl1pPr>
            <a:lvl2pPr>
              <a:defRPr/>
            </a:lvl2pPr>
          </a:lstStyle>
          <a:p>
            <a:pPr lvl="0"/>
            <a:r>
              <a:rPr lang="en-US" dirty="0"/>
              <a:t>Before the session:</a:t>
            </a:r>
          </a:p>
          <a:p>
            <a:pPr lvl="1"/>
            <a:r>
              <a:rPr lang="en-US" dirty="0"/>
              <a:t>Please read slide 2</a:t>
            </a:r>
          </a:p>
        </p:txBody>
      </p:sp>
    </p:spTree>
    <p:extLst>
      <p:ext uri="{BB962C8B-B14F-4D97-AF65-F5344CB8AC3E}">
        <p14:creationId xmlns:p14="http://schemas.microsoft.com/office/powerpoint/2010/main" val="133389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Header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DAA8FE-847F-4D9E-A81C-C849605A36B8}"/>
              </a:ext>
            </a:extLst>
          </p:cNvPr>
          <p:cNvSpPr/>
          <p:nvPr userDrawn="1"/>
        </p:nvSpPr>
        <p:spPr>
          <a:xfrm>
            <a:off x="0" y="0"/>
            <a:ext cx="12192000" cy="1179375"/>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89034C9-0D7A-45E7-979E-10B045F13D55}"/>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12AEF78-1F04-41CD-944E-8A24CCA7650C}"/>
              </a:ext>
            </a:extLst>
          </p:cNvPr>
          <p:cNvSpPr/>
          <p:nvPr userDrawn="1"/>
        </p:nvSpPr>
        <p:spPr>
          <a:xfrm>
            <a:off x="838198" y="495283"/>
            <a:ext cx="10515604" cy="53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9659736-92C2-4CCE-B9B2-15817212ABF5}"/>
              </a:ext>
            </a:extLst>
          </p:cNvPr>
          <p:cNvSpPr/>
          <p:nvPr userDrawn="1"/>
        </p:nvSpPr>
        <p:spPr>
          <a:xfrm>
            <a:off x="177916" y="37402"/>
            <a:ext cx="1112241" cy="1112241"/>
          </a:xfrm>
          <a:prstGeom prst="ellipse">
            <a:avLst/>
          </a:prstGeom>
          <a:solidFill>
            <a:schemeClr val="bg1"/>
          </a:solidFill>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drawing, light&#10;&#10;Description automatically generated">
            <a:extLst>
              <a:ext uri="{FF2B5EF4-FFF2-40B4-BE49-F238E27FC236}">
                <a16:creationId xmlns:a16="http://schemas.microsoft.com/office/drawing/2014/main" id="{2972D602-3319-4623-97D7-2346F2D3B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23" name="Title 22">
            <a:extLst>
              <a:ext uri="{FF2B5EF4-FFF2-40B4-BE49-F238E27FC236}">
                <a16:creationId xmlns:a16="http://schemas.microsoft.com/office/drawing/2014/main" id="{B434DC55-B6EE-4077-99D8-06592D76FE25}"/>
              </a:ext>
            </a:extLst>
          </p:cNvPr>
          <p:cNvSpPr>
            <a:spLocks noGrp="1"/>
          </p:cNvSpPr>
          <p:nvPr>
            <p:ph type="title" hasCustomPrompt="1"/>
          </p:nvPr>
        </p:nvSpPr>
        <p:spPr>
          <a:xfrm>
            <a:off x="1498484" y="-147"/>
            <a:ext cx="10515600" cy="532130"/>
          </a:xfrm>
        </p:spPr>
        <p:txBody>
          <a:bodyPr>
            <a:normAutofit/>
          </a:bodyPr>
          <a:lstStyle>
            <a:lvl1pPr>
              <a:defRPr sz="3200" b="1">
                <a:solidFill>
                  <a:schemeClr val="bg1"/>
                </a:solidFill>
                <a:latin typeface="Lato Black" panose="020F0502020204030203"/>
              </a:defRPr>
            </a:lvl1pPr>
          </a:lstStyle>
          <a:p>
            <a:r>
              <a:rPr lang="en-US" dirty="0"/>
              <a:t>Header</a:t>
            </a:r>
            <a:endParaRPr lang="en-GB" dirty="0"/>
          </a:p>
        </p:txBody>
      </p:sp>
      <p:sp>
        <p:nvSpPr>
          <p:cNvPr id="30" name="Slide Number Placeholder 29">
            <a:extLst>
              <a:ext uri="{FF2B5EF4-FFF2-40B4-BE49-F238E27FC236}">
                <a16:creationId xmlns:a16="http://schemas.microsoft.com/office/drawing/2014/main" id="{9156D177-5801-4EA1-8527-B2D4421346BA}"/>
              </a:ext>
            </a:extLst>
          </p:cNvPr>
          <p:cNvSpPr>
            <a:spLocks noGrp="1"/>
          </p:cNvSpPr>
          <p:nvPr>
            <p:ph type="sldNum" sz="quarter" idx="14"/>
          </p:nvPr>
        </p:nvSpPr>
        <p:spPr>
          <a:xfrm>
            <a:off x="122300" y="6431455"/>
            <a:ext cx="529209" cy="365125"/>
          </a:xfrm>
        </p:spPr>
        <p:txBody>
          <a:bodyPr/>
          <a:lstStyle>
            <a:lvl1pPr algn="l">
              <a:defRPr sz="1800" b="0">
                <a:solidFill>
                  <a:schemeClr val="bg1"/>
                </a:solidFill>
              </a:defRPr>
            </a:lvl1pPr>
          </a:lstStyle>
          <a:p>
            <a:fld id="{F378E5E1-2CB7-4E78-9DCC-07AB18866500}" type="slidenum">
              <a:rPr lang="en-GB" smtClean="0"/>
              <a:pPr/>
              <a:t>‹#›</a:t>
            </a:fld>
            <a:endParaRPr lang="en-GB" dirty="0"/>
          </a:p>
        </p:txBody>
      </p:sp>
      <p:sp>
        <p:nvSpPr>
          <p:cNvPr id="32" name="Text Placeholder 31">
            <a:extLst>
              <a:ext uri="{FF2B5EF4-FFF2-40B4-BE49-F238E27FC236}">
                <a16:creationId xmlns:a16="http://schemas.microsoft.com/office/drawing/2014/main" id="{7200B17B-2760-4364-B7FE-B044503A2194}"/>
              </a:ext>
            </a:extLst>
          </p:cNvPr>
          <p:cNvSpPr>
            <a:spLocks noGrp="1"/>
          </p:cNvSpPr>
          <p:nvPr>
            <p:ph type="body" sz="quarter" idx="15" hasCustomPrompt="1"/>
          </p:nvPr>
        </p:nvSpPr>
        <p:spPr>
          <a:xfrm>
            <a:off x="1498600" y="520700"/>
            <a:ext cx="10515484" cy="387672"/>
          </a:xfrm>
        </p:spPr>
        <p:txBody>
          <a:bodyPr/>
          <a:lstStyle>
            <a:lvl1pPr marL="0" indent="0">
              <a:buNone/>
              <a:defRPr sz="2400" b="1" i="1">
                <a:solidFill>
                  <a:schemeClr val="bg1"/>
                </a:solidFill>
                <a:latin typeface="Calibri Light" panose="020F0302020204030204" pitchFamily="34" charset="0"/>
                <a:cs typeface="Calibri Light" panose="020F0302020204030204" pitchFamily="34" charset="0"/>
              </a:defRPr>
            </a:lvl1pPr>
          </a:lstStyle>
          <a:p>
            <a:pPr lvl="0"/>
            <a:r>
              <a:rPr lang="en-US" dirty="0"/>
              <a:t>Sub header</a:t>
            </a:r>
            <a:endParaRPr lang="en-GB" dirty="0"/>
          </a:p>
        </p:txBody>
      </p:sp>
    </p:spTree>
    <p:extLst>
      <p:ext uri="{BB962C8B-B14F-4D97-AF65-F5344CB8AC3E}">
        <p14:creationId xmlns:p14="http://schemas.microsoft.com/office/powerpoint/2010/main" val="24116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ith Header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DAA8FE-847F-4D9E-A81C-C849605A36B8}"/>
              </a:ext>
            </a:extLst>
          </p:cNvPr>
          <p:cNvSpPr/>
          <p:nvPr userDrawn="1"/>
        </p:nvSpPr>
        <p:spPr>
          <a:xfrm>
            <a:off x="0" y="0"/>
            <a:ext cx="12192000" cy="1179375"/>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89034C9-0D7A-45E7-979E-10B045F13D55}"/>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12AEF78-1F04-41CD-944E-8A24CCA7650C}"/>
              </a:ext>
            </a:extLst>
          </p:cNvPr>
          <p:cNvSpPr/>
          <p:nvPr userDrawn="1"/>
        </p:nvSpPr>
        <p:spPr>
          <a:xfrm>
            <a:off x="838198" y="495283"/>
            <a:ext cx="10515604" cy="53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9659736-92C2-4CCE-B9B2-15817212ABF5}"/>
              </a:ext>
            </a:extLst>
          </p:cNvPr>
          <p:cNvSpPr/>
          <p:nvPr userDrawn="1"/>
        </p:nvSpPr>
        <p:spPr>
          <a:xfrm>
            <a:off x="177916" y="37402"/>
            <a:ext cx="1112241" cy="1112241"/>
          </a:xfrm>
          <a:prstGeom prst="ellipse">
            <a:avLst/>
          </a:prstGeom>
          <a:solidFill>
            <a:schemeClr val="bg1"/>
          </a:solidFill>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drawing, light&#10;&#10;Description automatically generated">
            <a:extLst>
              <a:ext uri="{FF2B5EF4-FFF2-40B4-BE49-F238E27FC236}">
                <a16:creationId xmlns:a16="http://schemas.microsoft.com/office/drawing/2014/main" id="{2972D602-3319-4623-97D7-2346F2D3B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23" name="Title 22">
            <a:extLst>
              <a:ext uri="{FF2B5EF4-FFF2-40B4-BE49-F238E27FC236}">
                <a16:creationId xmlns:a16="http://schemas.microsoft.com/office/drawing/2014/main" id="{B434DC55-B6EE-4077-99D8-06592D76FE25}"/>
              </a:ext>
            </a:extLst>
          </p:cNvPr>
          <p:cNvSpPr>
            <a:spLocks noGrp="1"/>
          </p:cNvSpPr>
          <p:nvPr>
            <p:ph type="title" hasCustomPrompt="1"/>
          </p:nvPr>
        </p:nvSpPr>
        <p:spPr>
          <a:xfrm>
            <a:off x="1498484" y="-147"/>
            <a:ext cx="10515600" cy="532130"/>
          </a:xfrm>
        </p:spPr>
        <p:txBody>
          <a:bodyPr>
            <a:normAutofit/>
          </a:bodyPr>
          <a:lstStyle>
            <a:lvl1pPr>
              <a:defRPr sz="3200" b="1">
                <a:solidFill>
                  <a:schemeClr val="bg1"/>
                </a:solidFill>
                <a:latin typeface="Lato Black" panose="020F0502020204030203"/>
              </a:defRPr>
            </a:lvl1pPr>
          </a:lstStyle>
          <a:p>
            <a:r>
              <a:rPr lang="en-US" dirty="0"/>
              <a:t>Header</a:t>
            </a:r>
            <a:endParaRPr lang="en-GB" dirty="0"/>
          </a:p>
        </p:txBody>
      </p:sp>
      <p:sp>
        <p:nvSpPr>
          <p:cNvPr id="27" name="Text Placeholder 26">
            <a:extLst>
              <a:ext uri="{FF2B5EF4-FFF2-40B4-BE49-F238E27FC236}">
                <a16:creationId xmlns:a16="http://schemas.microsoft.com/office/drawing/2014/main" id="{1DC67356-C01B-4857-B787-F7594B7ECDC0}"/>
              </a:ext>
            </a:extLst>
          </p:cNvPr>
          <p:cNvSpPr>
            <a:spLocks noGrp="1"/>
          </p:cNvSpPr>
          <p:nvPr>
            <p:ph type="body" sz="quarter" idx="11" hasCustomPrompt="1"/>
          </p:nvPr>
        </p:nvSpPr>
        <p:spPr>
          <a:xfrm>
            <a:off x="1498484" y="879794"/>
            <a:ext cx="10515601" cy="327033"/>
          </a:xfrm>
        </p:spPr>
        <p:txBody>
          <a:bodyPr>
            <a:normAutofit/>
          </a:bodyPr>
          <a:lstStyle>
            <a:lvl1pPr marL="0" indent="0" rtl="0">
              <a:buNone/>
              <a:defRPr sz="1800" i="1">
                <a:solidFill>
                  <a:schemeClr val="bg1"/>
                </a:solidFill>
              </a:defRPr>
            </a:lvl1pPr>
          </a:lstStyle>
          <a:p>
            <a:pPr lvl="0"/>
            <a:r>
              <a:rPr lang="en-US" dirty="0"/>
              <a:t>(additional information - always in brackets)</a:t>
            </a:r>
          </a:p>
        </p:txBody>
      </p:sp>
      <p:sp>
        <p:nvSpPr>
          <p:cNvPr id="30" name="Slide Number Placeholder 29">
            <a:extLst>
              <a:ext uri="{FF2B5EF4-FFF2-40B4-BE49-F238E27FC236}">
                <a16:creationId xmlns:a16="http://schemas.microsoft.com/office/drawing/2014/main" id="{9156D177-5801-4EA1-8527-B2D4421346BA}"/>
              </a:ext>
            </a:extLst>
          </p:cNvPr>
          <p:cNvSpPr>
            <a:spLocks noGrp="1"/>
          </p:cNvSpPr>
          <p:nvPr>
            <p:ph type="sldNum" sz="quarter" idx="14"/>
          </p:nvPr>
        </p:nvSpPr>
        <p:spPr>
          <a:xfrm>
            <a:off x="122300" y="6431455"/>
            <a:ext cx="529209" cy="365125"/>
          </a:xfrm>
        </p:spPr>
        <p:txBody>
          <a:bodyPr/>
          <a:lstStyle>
            <a:lvl1pPr algn="l">
              <a:defRPr sz="1800" b="0">
                <a:solidFill>
                  <a:schemeClr val="bg1"/>
                </a:solidFill>
              </a:defRPr>
            </a:lvl1pPr>
          </a:lstStyle>
          <a:p>
            <a:fld id="{F378E5E1-2CB7-4E78-9DCC-07AB18866500}" type="slidenum">
              <a:rPr lang="en-GB" smtClean="0"/>
              <a:pPr/>
              <a:t>‹#›</a:t>
            </a:fld>
            <a:endParaRPr lang="en-GB" dirty="0"/>
          </a:p>
        </p:txBody>
      </p:sp>
      <p:sp>
        <p:nvSpPr>
          <p:cNvPr id="32" name="Text Placeholder 31">
            <a:extLst>
              <a:ext uri="{FF2B5EF4-FFF2-40B4-BE49-F238E27FC236}">
                <a16:creationId xmlns:a16="http://schemas.microsoft.com/office/drawing/2014/main" id="{7200B17B-2760-4364-B7FE-B044503A2194}"/>
              </a:ext>
            </a:extLst>
          </p:cNvPr>
          <p:cNvSpPr>
            <a:spLocks noGrp="1"/>
          </p:cNvSpPr>
          <p:nvPr>
            <p:ph type="body" sz="quarter" idx="15" hasCustomPrompt="1"/>
          </p:nvPr>
        </p:nvSpPr>
        <p:spPr>
          <a:xfrm>
            <a:off x="1498600" y="520700"/>
            <a:ext cx="10515484" cy="387672"/>
          </a:xfrm>
        </p:spPr>
        <p:txBody>
          <a:bodyPr/>
          <a:lstStyle>
            <a:lvl1pPr marL="0" indent="0">
              <a:buNone/>
              <a:defRPr sz="2400" b="1" i="1">
                <a:solidFill>
                  <a:schemeClr val="bg1"/>
                </a:solidFill>
                <a:latin typeface="Calibri Light" panose="020F0302020204030204" pitchFamily="34" charset="0"/>
                <a:cs typeface="Calibri Light" panose="020F0302020204030204" pitchFamily="34" charset="0"/>
              </a:defRPr>
            </a:lvl1pPr>
          </a:lstStyle>
          <a:p>
            <a:pPr lvl="0"/>
            <a:r>
              <a:rPr lang="en-US" dirty="0"/>
              <a:t>Sub header</a:t>
            </a:r>
            <a:endParaRPr lang="en-GB" dirty="0"/>
          </a:p>
        </p:txBody>
      </p:sp>
    </p:spTree>
    <p:extLst>
      <p:ext uri="{BB962C8B-B14F-4D97-AF65-F5344CB8AC3E}">
        <p14:creationId xmlns:p14="http://schemas.microsoft.com/office/powerpoint/2010/main" val="312015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Side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8F5CB9-9E61-4B57-8544-30C6997F8314}"/>
              </a:ext>
            </a:extLst>
          </p:cNvPr>
          <p:cNvSpPr/>
          <p:nvPr userDrawn="1"/>
        </p:nvSpPr>
        <p:spPr>
          <a:xfrm rot="5400000">
            <a:off x="8527472" y="3193472"/>
            <a:ext cx="6858000" cy="471056"/>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drawing, light&#10;&#10;Description automatically generated">
            <a:extLst>
              <a:ext uri="{FF2B5EF4-FFF2-40B4-BE49-F238E27FC236}">
                <a16:creationId xmlns:a16="http://schemas.microsoft.com/office/drawing/2014/main" id="{BCBAED82-2212-45F3-A4AB-22D57CA37E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529"/>
          <a:stretch/>
        </p:blipFill>
        <p:spPr>
          <a:xfrm>
            <a:off x="11800605" y="6481550"/>
            <a:ext cx="346945" cy="295699"/>
          </a:xfrm>
          <a:prstGeom prst="rect">
            <a:avLst/>
          </a:prstGeom>
        </p:spPr>
      </p:pic>
      <p:sp>
        <p:nvSpPr>
          <p:cNvPr id="7" name="Slide Number Placeholder 29">
            <a:extLst>
              <a:ext uri="{FF2B5EF4-FFF2-40B4-BE49-F238E27FC236}">
                <a16:creationId xmlns:a16="http://schemas.microsoft.com/office/drawing/2014/main" id="{45B1E787-C8F0-4FBF-997A-FC54DF86F62D}"/>
              </a:ext>
            </a:extLst>
          </p:cNvPr>
          <p:cNvSpPr>
            <a:spLocks noGrp="1"/>
          </p:cNvSpPr>
          <p:nvPr>
            <p:ph type="sldNum" sz="quarter" idx="14"/>
          </p:nvPr>
        </p:nvSpPr>
        <p:spPr>
          <a:xfrm>
            <a:off x="122300" y="6431455"/>
            <a:ext cx="529209" cy="365125"/>
          </a:xfrm>
        </p:spPr>
        <p:txBody>
          <a:bodyPr/>
          <a:lstStyle>
            <a:lvl1pPr algn="l">
              <a:defRPr sz="1800" b="0">
                <a:solidFill>
                  <a:schemeClr val="tx1"/>
                </a:solidFill>
              </a:defRPr>
            </a:lvl1pPr>
          </a:lstStyle>
          <a:p>
            <a:fld id="{F378E5E1-2CB7-4E78-9DCC-07AB18866500}" type="slidenum">
              <a:rPr lang="en-GB" smtClean="0"/>
              <a:pPr/>
              <a:t>‹#›</a:t>
            </a:fld>
            <a:endParaRPr lang="en-GB" dirty="0"/>
          </a:p>
        </p:txBody>
      </p:sp>
    </p:spTree>
    <p:extLst>
      <p:ext uri="{BB962C8B-B14F-4D97-AF65-F5344CB8AC3E}">
        <p14:creationId xmlns:p14="http://schemas.microsoft.com/office/powerpoint/2010/main" val="126455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29">
            <a:extLst>
              <a:ext uri="{FF2B5EF4-FFF2-40B4-BE49-F238E27FC236}">
                <a16:creationId xmlns:a16="http://schemas.microsoft.com/office/drawing/2014/main" id="{EEFDF487-C62E-47A1-9C76-3CB9A89BA7A1}"/>
              </a:ext>
            </a:extLst>
          </p:cNvPr>
          <p:cNvSpPr>
            <a:spLocks noGrp="1"/>
          </p:cNvSpPr>
          <p:nvPr>
            <p:ph type="sldNum" sz="quarter" idx="14"/>
          </p:nvPr>
        </p:nvSpPr>
        <p:spPr>
          <a:xfrm>
            <a:off x="122300" y="6431455"/>
            <a:ext cx="529209" cy="365125"/>
          </a:xfrm>
        </p:spPr>
        <p:txBody>
          <a:bodyPr/>
          <a:lstStyle>
            <a:lvl1pPr algn="l">
              <a:defRPr sz="1800" b="0">
                <a:solidFill>
                  <a:schemeClr val="tx1"/>
                </a:solidFill>
              </a:defRPr>
            </a:lvl1pPr>
          </a:lstStyle>
          <a:p>
            <a:fld id="{F378E5E1-2CB7-4E78-9DCC-07AB18866500}" type="slidenum">
              <a:rPr lang="en-GB" smtClean="0"/>
              <a:pPr/>
              <a:t>‹#›</a:t>
            </a:fld>
            <a:endParaRPr lang="en-GB" dirty="0"/>
          </a:p>
        </p:txBody>
      </p:sp>
    </p:spTree>
    <p:extLst>
      <p:ext uri="{BB962C8B-B14F-4D97-AF65-F5344CB8AC3E}">
        <p14:creationId xmlns:p14="http://schemas.microsoft.com/office/powerpoint/2010/main" val="3020609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B4564F-4FD9-4507-BD69-91924AE64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E140F4-3B65-46B0-B87E-C7D52E6EB6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AA53A-0EB5-44D4-8A53-07091BAA7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25C36-F3BD-434E-AA9E-4419F7793A4E}" type="datetime1">
              <a:rPr lang="en-GB" smtClean="0"/>
              <a:t>27/05/2020</a:t>
            </a:fld>
            <a:endParaRPr lang="en-GB"/>
          </a:p>
        </p:txBody>
      </p:sp>
      <p:sp>
        <p:nvSpPr>
          <p:cNvPr id="5" name="Footer Placeholder 4">
            <a:extLst>
              <a:ext uri="{FF2B5EF4-FFF2-40B4-BE49-F238E27FC236}">
                <a16:creationId xmlns:a16="http://schemas.microsoft.com/office/drawing/2014/main" id="{CC2D27F9-EA9B-4195-AAB7-07CD07BF2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D8AED-EDA7-4635-BAF1-60886372A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8E5E1-2CB7-4E78-9DCC-07AB18866500}" type="slidenum">
              <a:rPr lang="en-GB" smtClean="0"/>
              <a:t>‹#›</a:t>
            </a:fld>
            <a:endParaRPr lang="en-GB"/>
          </a:p>
        </p:txBody>
      </p:sp>
    </p:spTree>
    <p:extLst>
      <p:ext uri="{BB962C8B-B14F-4D97-AF65-F5344CB8AC3E}">
        <p14:creationId xmlns:p14="http://schemas.microsoft.com/office/powerpoint/2010/main" val="71495199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7" r:id="rId3"/>
    <p:sldLayoutId id="2147483655" r:id="rId4"/>
    <p:sldLayoutId id="214748365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5.png"/><Relationship Id="rId7" Type="http://schemas.openxmlformats.org/officeDocument/2006/relationships/image" Target="../media/image10.jpeg"/><Relationship Id="rId2" Type="http://schemas.openxmlformats.org/officeDocument/2006/relationships/hyperlink" Target="https://www.bbc.co.uk/bitesize/topics/zkgg87h/articles/z9ck9qt" TargetMode="Externa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hyperlink" Target="https://pstt.org.uk/application/files/9315/8513/5527/1._Science_with_Ice.pdf" TargetMode="Externa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26.PNG"/><Relationship Id="rId2" Type="http://schemas.openxmlformats.org/officeDocument/2006/relationships/hyperlink" Target="https://pstt.org.uk/application/files/9315/8513/5527/1._Science_with_Ice.pdf" TargetMode="Externa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5.PNG"/><Relationship Id="rId10"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www.youtube.com/watch?v=CA2d_b8E6Ds" TargetMode="External"/><Relationship Id="rId7" Type="http://schemas.openxmlformats.org/officeDocument/2006/relationships/image" Target="../media/image31.jpeg"/><Relationship Id="rId2" Type="http://schemas.openxmlformats.org/officeDocument/2006/relationships/hyperlink" Target="https://www.youtube.com/watch?v=OnE_84GtPdU&amp;list=PLg7f-TkW11iV563gfcXjRlafm2jlklQOc&amp;index=12&amp;t=0s" TargetMode="Externa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12.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time_continue=3&amp;v=U4LbXZib0s0&amp;feature=emb_logo"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descr="Aerial view of icebergs in Antarctica">
            <a:extLst>
              <a:ext uri="{FF2B5EF4-FFF2-40B4-BE49-F238E27FC236}">
                <a16:creationId xmlns:a16="http://schemas.microsoft.com/office/drawing/2014/main" id="{7CEEB49D-698B-4C1C-A5DA-04047682DBB2}"/>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p:blipFill>
        <p:spPr>
          <a:xfrm>
            <a:off x="3227586" y="469787"/>
            <a:ext cx="8964414" cy="5966063"/>
          </a:xfrm>
        </p:spPr>
      </p:pic>
      <p:sp>
        <p:nvSpPr>
          <p:cNvPr id="7" name="Freeform: Shape 6">
            <a:extLst>
              <a:ext uri="{FF2B5EF4-FFF2-40B4-BE49-F238E27FC236}">
                <a16:creationId xmlns:a16="http://schemas.microsoft.com/office/drawing/2014/main" id="{2CF6FC01-7A4C-42A0-A671-9933A7CC75A2}"/>
              </a:ext>
            </a:extLst>
          </p:cNvPr>
          <p:cNvSpPr/>
          <p:nvPr/>
        </p:nvSpPr>
        <p:spPr>
          <a:xfrm>
            <a:off x="-19050" y="30500"/>
            <a:ext cx="7219950" cy="6824678"/>
          </a:xfrm>
          <a:custGeom>
            <a:avLst/>
            <a:gdLst>
              <a:gd name="connsiteX0" fmla="*/ 5164852 w 5265336"/>
              <a:gd name="connsiteY0" fmla="*/ 90435 h 7355394"/>
              <a:gd name="connsiteX1" fmla="*/ 2642716 w 5265336"/>
              <a:gd name="connsiteY1" fmla="*/ 7285055 h 7355394"/>
              <a:gd name="connsiteX2" fmla="*/ 0 w 5265336"/>
              <a:gd name="connsiteY2" fmla="*/ 7355394 h 7355394"/>
              <a:gd name="connsiteX3" fmla="*/ 10048 w 5265336"/>
              <a:gd name="connsiteY3" fmla="*/ 20097 h 7355394"/>
              <a:gd name="connsiteX4" fmla="*/ 5265336 w 5265336"/>
              <a:gd name="connsiteY4" fmla="*/ 0 h 7355394"/>
              <a:gd name="connsiteX5" fmla="*/ 5255288 w 5265336"/>
              <a:gd name="connsiteY5" fmla="*/ 0 h 735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336" h="7355394">
                <a:moveTo>
                  <a:pt x="5164852" y="90435"/>
                </a:moveTo>
                <a:lnTo>
                  <a:pt x="2642716" y="7285055"/>
                </a:lnTo>
                <a:lnTo>
                  <a:pt x="0" y="7355394"/>
                </a:lnTo>
                <a:cubicBezTo>
                  <a:pt x="3349" y="4910295"/>
                  <a:pt x="6699" y="2465196"/>
                  <a:pt x="10048" y="20097"/>
                </a:cubicBezTo>
                <a:lnTo>
                  <a:pt x="5265336" y="0"/>
                </a:lnTo>
                <a:lnTo>
                  <a:pt x="5255288" y="0"/>
                </a:lnTo>
              </a:path>
            </a:pathLst>
          </a:cu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8" name="Title 6">
            <a:extLst>
              <a:ext uri="{FF2B5EF4-FFF2-40B4-BE49-F238E27FC236}">
                <a16:creationId xmlns:a16="http://schemas.microsoft.com/office/drawing/2014/main" id="{4E50E18B-F434-4647-9123-D05FAAB53E96}"/>
              </a:ext>
            </a:extLst>
          </p:cNvPr>
          <p:cNvSpPr txBox="1">
            <a:spLocks/>
          </p:cNvSpPr>
          <p:nvPr/>
        </p:nvSpPr>
        <p:spPr>
          <a:xfrm>
            <a:off x="722630" y="641564"/>
            <a:ext cx="5422900" cy="677108"/>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4400" kern="0" dirty="0">
                <a:solidFill>
                  <a:schemeClr val="bg1"/>
                </a:solidFill>
                <a:latin typeface="Lato Black" panose="020F0502020204030203" pitchFamily="34" charset="0"/>
                <a:ea typeface="Lato Black" panose="020F0502020204030203" pitchFamily="34" charset="0"/>
                <a:cs typeface="Lato Black" panose="020F0502020204030203" pitchFamily="34" charset="0"/>
              </a:rPr>
              <a:t>States of matter</a:t>
            </a:r>
          </a:p>
        </p:txBody>
      </p:sp>
      <p:sp>
        <p:nvSpPr>
          <p:cNvPr id="9" name="object 4">
            <a:extLst>
              <a:ext uri="{FF2B5EF4-FFF2-40B4-BE49-F238E27FC236}">
                <a16:creationId xmlns:a16="http://schemas.microsoft.com/office/drawing/2014/main" id="{8DA896D1-C048-4C77-9F3B-54911F60C082}"/>
              </a:ext>
            </a:extLst>
          </p:cNvPr>
          <p:cNvSpPr/>
          <p:nvPr/>
        </p:nvSpPr>
        <p:spPr>
          <a:xfrm>
            <a:off x="722630" y="2145506"/>
            <a:ext cx="810260" cy="67314"/>
          </a:xfrm>
          <a:custGeom>
            <a:avLst/>
            <a:gdLst/>
            <a:ahLst/>
            <a:cxnLst/>
            <a:rect l="l" t="t" r="r" b="b"/>
            <a:pathLst>
              <a:path w="810260">
                <a:moveTo>
                  <a:pt x="0" y="0"/>
                </a:moveTo>
                <a:lnTo>
                  <a:pt x="810006" y="0"/>
                </a:lnTo>
              </a:path>
            </a:pathLst>
          </a:custGeom>
          <a:ln w="76200">
            <a:solidFill>
              <a:schemeClr val="bg1"/>
            </a:solidFill>
          </a:ln>
        </p:spPr>
        <p:txBody>
          <a:bodyPr wrap="square" lIns="0" tIns="0" rIns="0" bIns="0" rtlCol="0"/>
          <a:lstStyle/>
          <a:p>
            <a:endParaRPr dirty="0">
              <a:latin typeface="Calibri" panose="020F0502020204030204" pitchFamily="34" charset="0"/>
            </a:endParaRPr>
          </a:p>
        </p:txBody>
      </p:sp>
      <p:sp>
        <p:nvSpPr>
          <p:cNvPr id="15" name="Rectangle 14">
            <a:extLst>
              <a:ext uri="{FF2B5EF4-FFF2-40B4-BE49-F238E27FC236}">
                <a16:creationId xmlns:a16="http://schemas.microsoft.com/office/drawing/2014/main" id="{F571E163-626D-475E-A518-59C3025AF857}"/>
              </a:ext>
            </a:extLst>
          </p:cNvPr>
          <p:cNvSpPr/>
          <p:nvPr/>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descr="A picture containing drawing, light&#10;&#10;Description automatically generated">
            <a:extLst>
              <a:ext uri="{FF2B5EF4-FFF2-40B4-BE49-F238E27FC236}">
                <a16:creationId xmlns:a16="http://schemas.microsoft.com/office/drawing/2014/main" id="{9FD0E528-065B-4B07-8252-55F07F81D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17" name="Rectangle 16">
            <a:extLst>
              <a:ext uri="{FF2B5EF4-FFF2-40B4-BE49-F238E27FC236}">
                <a16:creationId xmlns:a16="http://schemas.microsoft.com/office/drawing/2014/main" id="{68C883CF-17F6-4C7B-A00B-B3E4BA853FC3}"/>
              </a:ext>
            </a:extLst>
          </p:cNvPr>
          <p:cNvSpPr/>
          <p:nvPr/>
        </p:nvSpPr>
        <p:spPr>
          <a:xfrm>
            <a:off x="0" y="2823"/>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6">
            <a:extLst>
              <a:ext uri="{FF2B5EF4-FFF2-40B4-BE49-F238E27FC236}">
                <a16:creationId xmlns:a16="http://schemas.microsoft.com/office/drawing/2014/main" id="{B370D3A3-4B18-46A8-9623-BCE4A8D48555}"/>
              </a:ext>
            </a:extLst>
          </p:cNvPr>
          <p:cNvSpPr txBox="1">
            <a:spLocks/>
          </p:cNvSpPr>
          <p:nvPr/>
        </p:nvSpPr>
        <p:spPr>
          <a:xfrm>
            <a:off x="717550" y="2362546"/>
            <a:ext cx="5422900" cy="738664"/>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2400" i="1" kern="0" dirty="0">
                <a:solidFill>
                  <a:schemeClr val="bg1"/>
                </a:solidFill>
                <a:ea typeface="Lato Black" panose="020F0502020204030203" pitchFamily="34" charset="0"/>
                <a:cs typeface="Lato Black" panose="020F0502020204030203" pitchFamily="34" charset="0"/>
              </a:rPr>
              <a:t>Changes of state: investigating </a:t>
            </a:r>
            <a:br>
              <a:rPr lang="en-GB" sz="2400" i="1" kern="0" dirty="0">
                <a:solidFill>
                  <a:schemeClr val="bg1"/>
                </a:solidFill>
                <a:ea typeface="Lato Black" panose="020F0502020204030203" pitchFamily="34" charset="0"/>
                <a:cs typeface="Lato Black" panose="020F0502020204030203" pitchFamily="34" charset="0"/>
              </a:rPr>
            </a:br>
            <a:r>
              <a:rPr lang="en-GB" sz="2400" i="1" kern="0" dirty="0">
                <a:solidFill>
                  <a:schemeClr val="bg1"/>
                </a:solidFill>
                <a:ea typeface="Lato Black" panose="020F0502020204030203" pitchFamily="34" charset="0"/>
                <a:cs typeface="Lato Black" panose="020F0502020204030203" pitchFamily="34" charset="0"/>
              </a:rPr>
              <a:t>freezing and melting </a:t>
            </a:r>
          </a:p>
        </p:txBody>
      </p:sp>
      <p:sp>
        <p:nvSpPr>
          <p:cNvPr id="20" name="Title 6">
            <a:extLst>
              <a:ext uri="{FF2B5EF4-FFF2-40B4-BE49-F238E27FC236}">
                <a16:creationId xmlns:a16="http://schemas.microsoft.com/office/drawing/2014/main" id="{84AD8CF2-1F27-4141-A103-04168FC7AC96}"/>
              </a:ext>
            </a:extLst>
          </p:cNvPr>
          <p:cNvSpPr txBox="1">
            <a:spLocks/>
          </p:cNvSpPr>
          <p:nvPr/>
        </p:nvSpPr>
        <p:spPr>
          <a:xfrm>
            <a:off x="717550" y="5439710"/>
            <a:ext cx="5422900" cy="738664"/>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2400" i="1" kern="0" dirty="0">
                <a:solidFill>
                  <a:schemeClr val="bg1"/>
                </a:solidFill>
                <a:ea typeface="Lato Black" panose="020F0502020204030203" pitchFamily="34" charset="0"/>
                <a:cs typeface="Lato Black" panose="020F0502020204030203" pitchFamily="34" charset="0"/>
              </a:rPr>
              <a:t>Year 4</a:t>
            </a:r>
            <a:br>
              <a:rPr lang="en-GB" sz="2400" i="1" kern="0" dirty="0">
                <a:solidFill>
                  <a:schemeClr val="bg1"/>
                </a:solidFill>
                <a:ea typeface="Lato Black" panose="020F0502020204030203" pitchFamily="34" charset="0"/>
                <a:cs typeface="Lato Black" panose="020F0502020204030203" pitchFamily="34" charset="0"/>
              </a:rPr>
            </a:br>
            <a:r>
              <a:rPr lang="en-GB" sz="2400" i="1" kern="0" dirty="0">
                <a:solidFill>
                  <a:schemeClr val="bg1"/>
                </a:solidFill>
                <a:ea typeface="Lato Black" panose="020F0502020204030203" pitchFamily="34" charset="0"/>
                <a:cs typeface="Lato Black" panose="020F0502020204030203" pitchFamily="34" charset="0"/>
              </a:rPr>
              <a:t>Age 8 - 9</a:t>
            </a:r>
          </a:p>
        </p:txBody>
      </p:sp>
      <p:grpSp>
        <p:nvGrpSpPr>
          <p:cNvPr id="12" name="Group 11">
            <a:extLst>
              <a:ext uri="{FF2B5EF4-FFF2-40B4-BE49-F238E27FC236}">
                <a16:creationId xmlns:a16="http://schemas.microsoft.com/office/drawing/2014/main" id="{AAF0C587-26AA-4439-B1E6-7689BCF8CAC6}"/>
              </a:ext>
            </a:extLst>
          </p:cNvPr>
          <p:cNvGrpSpPr/>
          <p:nvPr/>
        </p:nvGrpSpPr>
        <p:grpSpPr>
          <a:xfrm>
            <a:off x="7291387" y="409424"/>
            <a:ext cx="4991100" cy="6186310"/>
            <a:chOff x="7291389" y="587176"/>
            <a:chExt cx="4463999" cy="5862202"/>
          </a:xfrm>
        </p:grpSpPr>
        <p:pic>
          <p:nvPicPr>
            <p:cNvPr id="13" name="Picture 12">
              <a:extLst>
                <a:ext uri="{FF2B5EF4-FFF2-40B4-BE49-F238E27FC236}">
                  <a16:creationId xmlns:a16="http://schemas.microsoft.com/office/drawing/2014/main" id="{E8CB53FB-648D-4E9F-BF0E-AD68265C8A6C}"/>
                </a:ext>
              </a:extLst>
            </p:cNvPr>
            <p:cNvPicPr>
              <a:picLocks noChangeAspect="1"/>
            </p:cNvPicPr>
            <p:nvPr/>
          </p:nvPicPr>
          <p:blipFill>
            <a:blip r:embed="rId4">
              <a:alphaModFix amt="85000"/>
            </a:blip>
            <a:stretch>
              <a:fillRect/>
            </a:stretch>
          </p:blipFill>
          <p:spPr>
            <a:xfrm>
              <a:off x="7291389" y="641565"/>
              <a:ext cx="4352921" cy="5656306"/>
            </a:xfrm>
            <a:prstGeom prst="rect">
              <a:avLst/>
            </a:prstGeom>
          </p:spPr>
        </p:pic>
        <p:sp>
          <p:nvSpPr>
            <p:cNvPr id="19" name="TextBox 18">
              <a:extLst>
                <a:ext uri="{FF2B5EF4-FFF2-40B4-BE49-F238E27FC236}">
                  <a16:creationId xmlns:a16="http://schemas.microsoft.com/office/drawing/2014/main" id="{1D7C7D8B-3E2D-40BF-8D11-7997DD81E41F}"/>
                </a:ext>
              </a:extLst>
            </p:cNvPr>
            <p:cNvSpPr txBox="1"/>
            <p:nvPr/>
          </p:nvSpPr>
          <p:spPr>
            <a:xfrm>
              <a:off x="7441608" y="587176"/>
              <a:ext cx="4313780" cy="5862202"/>
            </a:xfrm>
            <a:prstGeom prst="rect">
              <a:avLst/>
            </a:prstGeom>
            <a:noFill/>
          </p:spPr>
          <p:txBody>
            <a:bodyPr wrap="square" rtlCol="0">
              <a:spAutoFit/>
            </a:bodyPr>
            <a:lstStyle/>
            <a:p>
              <a:endParaRPr lang="en-GB" b="1" dirty="0">
                <a:solidFill>
                  <a:schemeClr val="bg1"/>
                </a:solidFill>
              </a:endParaRPr>
            </a:p>
            <a:p>
              <a:r>
                <a:rPr lang="en-GB" b="1" dirty="0">
                  <a:solidFill>
                    <a:schemeClr val="bg1"/>
                  </a:solidFill>
                </a:rPr>
                <a:t>For parents</a:t>
              </a:r>
            </a:p>
            <a:p>
              <a:r>
                <a:rPr lang="en-GB" i="1" dirty="0">
                  <a:solidFill>
                    <a:schemeClr val="bg1"/>
                  </a:solidFill>
                </a:rPr>
                <a:t>Thank you for supporting your child’s learning in science.</a:t>
              </a:r>
            </a:p>
            <a:p>
              <a:r>
                <a:rPr lang="en-GB" b="1" i="1" dirty="0">
                  <a:solidFill>
                    <a:schemeClr val="bg1"/>
                  </a:solidFill>
                </a:rPr>
                <a:t>Before the session:</a:t>
              </a:r>
            </a:p>
            <a:p>
              <a:pPr marL="285750" indent="-285750" fontAlgn="base">
                <a:buFont typeface="Arial" panose="020B0604020202020204" pitchFamily="34" charset="0"/>
                <a:buChar char="•"/>
              </a:pPr>
              <a:r>
                <a:rPr lang="en-GB" dirty="0">
                  <a:solidFill>
                    <a:schemeClr val="bg1"/>
                  </a:solidFill>
                </a:rPr>
                <a:t>Please read slide 2 so you know what your child is learning and what you need to get ready.</a:t>
              </a:r>
            </a:p>
            <a:p>
              <a:pPr marL="285750" indent="-285750" fontAlgn="base">
                <a:buFont typeface="Arial" panose="020B0604020202020204" pitchFamily="34" charset="0"/>
                <a:buChar char="•"/>
              </a:pPr>
              <a:r>
                <a:rPr lang="en-GB" dirty="0">
                  <a:solidFill>
                    <a:schemeClr val="bg1"/>
                  </a:solidFill>
                </a:rPr>
                <a:t>As an alternative to paper, slide 5 may be printed for your child to record on.</a:t>
              </a:r>
            </a:p>
            <a:p>
              <a:pPr fontAlgn="base"/>
              <a:r>
                <a:rPr lang="en-GB" b="1" i="1" dirty="0">
                  <a:solidFill>
                    <a:schemeClr val="bg1"/>
                  </a:solidFill>
                </a:rPr>
                <a:t>During the session:</a:t>
              </a:r>
            </a:p>
            <a:p>
              <a:pPr marL="285750" indent="-285750" fontAlgn="base">
                <a:buFont typeface="Arial" panose="020B0604020202020204" pitchFamily="34" charset="0"/>
                <a:buChar char="•"/>
              </a:pPr>
              <a:r>
                <a:rPr lang="en-GB" dirty="0">
                  <a:solidFill>
                    <a:schemeClr val="bg1"/>
                  </a:solidFill>
                </a:rPr>
                <a:t>Share the learning intentions on slide 2.</a:t>
              </a:r>
            </a:p>
            <a:p>
              <a:pPr marL="285750" indent="-285750" fontAlgn="base">
                <a:buFont typeface="Arial" panose="020B0604020202020204" pitchFamily="34" charset="0"/>
                <a:buChar char="•"/>
              </a:pPr>
              <a:r>
                <a:rPr lang="en-GB" dirty="0">
                  <a:solidFill>
                    <a:schemeClr val="bg1"/>
                  </a:solidFill>
                </a:rPr>
                <a:t>Support your child with the main activities </a:t>
              </a:r>
              <a:br>
                <a:rPr lang="en-GB" dirty="0">
                  <a:solidFill>
                    <a:schemeClr val="bg1"/>
                  </a:solidFill>
                </a:rPr>
              </a:br>
              <a:r>
                <a:rPr lang="en-GB" dirty="0">
                  <a:solidFill>
                    <a:schemeClr val="bg1"/>
                  </a:solidFill>
                </a:rPr>
                <a:t>on slides 3-5, as needed. </a:t>
              </a:r>
            </a:p>
            <a:p>
              <a:pPr marL="285750" indent="-285750" fontAlgn="base">
                <a:buFont typeface="Arial" panose="020B0604020202020204" pitchFamily="34" charset="0"/>
                <a:buChar char="•"/>
              </a:pPr>
              <a:r>
                <a:rPr lang="en-GB" dirty="0">
                  <a:solidFill>
                    <a:schemeClr val="bg1"/>
                  </a:solidFill>
                </a:rPr>
                <a:t>Slides 6 &amp; 7 have further optional activities.</a:t>
              </a:r>
            </a:p>
            <a:p>
              <a:pPr marL="285750" indent="-285750" fontAlgn="base">
                <a:buFont typeface="Arial" panose="020B0604020202020204" pitchFamily="34" charset="0"/>
                <a:buChar char="•"/>
              </a:pPr>
              <a:r>
                <a:rPr lang="en-GB" dirty="0">
                  <a:solidFill>
                    <a:schemeClr val="bg1"/>
                  </a:solidFill>
                </a:rPr>
                <a:t>Slide 8 has a glossary of key terms.</a:t>
              </a:r>
            </a:p>
            <a:p>
              <a:pPr fontAlgn="base"/>
              <a:r>
                <a:rPr lang="en-GB" b="1" i="1" dirty="0">
                  <a:solidFill>
                    <a:schemeClr val="bg1"/>
                  </a:solidFill>
                </a:rPr>
                <a:t>Reviewing with your child:</a:t>
              </a:r>
            </a:p>
            <a:p>
              <a:pPr marL="285750" indent="-285750" fontAlgn="base">
                <a:buFont typeface="Arial" panose="020B0604020202020204" pitchFamily="34" charset="0"/>
                <a:buChar char="•"/>
              </a:pPr>
              <a:r>
                <a:rPr lang="en-GB" dirty="0">
                  <a:solidFill>
                    <a:schemeClr val="bg1"/>
                  </a:solidFill>
                </a:rPr>
                <a:t>Slide 9 gives an idea of what your child may produce.</a:t>
              </a:r>
            </a:p>
            <a:p>
              <a:pPr fontAlgn="base"/>
              <a:r>
                <a:rPr lang="en-GB" dirty="0">
                  <a:solidFill>
                    <a:schemeClr val="bg1"/>
                  </a:solidFill>
                </a:rPr>
                <a:t>[</a:t>
              </a:r>
              <a:r>
                <a:rPr lang="en-GB" b="1" dirty="0">
                  <a:solidFill>
                    <a:schemeClr val="bg1"/>
                  </a:solidFill>
                </a:rPr>
                <a:t>Parent’s note</a:t>
              </a:r>
              <a:r>
                <a:rPr lang="en-GB" dirty="0">
                  <a:solidFill>
                    <a:schemeClr val="bg1"/>
                  </a:solidFill>
                </a:rPr>
                <a:t>: Pre-preparing extra frozen </a:t>
              </a:r>
              <a:br>
                <a:rPr lang="en-GB" dirty="0">
                  <a:solidFill>
                    <a:schemeClr val="bg1"/>
                  </a:solidFill>
                </a:rPr>
              </a:br>
              <a:r>
                <a:rPr lang="en-GB" dirty="0">
                  <a:solidFill>
                    <a:schemeClr val="bg1"/>
                  </a:solidFill>
                </a:rPr>
                <a:t>cubes may assist </a:t>
              </a:r>
              <a:r>
                <a:rPr lang="en-GB">
                  <a:solidFill>
                    <a:schemeClr val="bg1"/>
                  </a:solidFill>
                </a:rPr>
                <a:t>this activity.]</a:t>
              </a:r>
              <a:endParaRPr lang="en-GB" dirty="0">
                <a:solidFill>
                  <a:schemeClr val="bg1"/>
                </a:solidFill>
              </a:endParaRPr>
            </a:p>
            <a:p>
              <a:pPr marL="285750" indent="-285750">
                <a:buFont typeface="Arial" panose="020B0604020202020204" pitchFamily="34" charset="0"/>
                <a:buChar char="•"/>
              </a:pPr>
              <a:endParaRPr lang="en-GB" i="1" dirty="0">
                <a:solidFill>
                  <a:schemeClr val="bg1"/>
                </a:solidFill>
              </a:endParaRPr>
            </a:p>
          </p:txBody>
        </p:sp>
      </p:grpSp>
    </p:spTree>
    <p:extLst>
      <p:ext uri="{BB962C8B-B14F-4D97-AF65-F5344CB8AC3E}">
        <p14:creationId xmlns:p14="http://schemas.microsoft.com/office/powerpoint/2010/main" val="426839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F61F-CA84-48FC-923C-C18F57556198}"/>
              </a:ext>
            </a:extLst>
          </p:cNvPr>
          <p:cNvSpPr>
            <a:spLocks noGrp="1"/>
          </p:cNvSpPr>
          <p:nvPr>
            <p:ph type="title"/>
          </p:nvPr>
        </p:nvSpPr>
        <p:spPr/>
        <p:txBody>
          <a:bodyPr/>
          <a:lstStyle/>
          <a:p>
            <a:r>
              <a:rPr lang="en-GB" dirty="0"/>
              <a:t>States of matter</a:t>
            </a:r>
          </a:p>
        </p:txBody>
      </p:sp>
      <p:sp>
        <p:nvSpPr>
          <p:cNvPr id="3" name="Slide Number Placeholder 2">
            <a:extLst>
              <a:ext uri="{FF2B5EF4-FFF2-40B4-BE49-F238E27FC236}">
                <a16:creationId xmlns:a16="http://schemas.microsoft.com/office/drawing/2014/main" id="{845BB7E4-5010-4AED-94E3-9DA2E07AB4F4}"/>
              </a:ext>
            </a:extLst>
          </p:cNvPr>
          <p:cNvSpPr>
            <a:spLocks noGrp="1"/>
          </p:cNvSpPr>
          <p:nvPr>
            <p:ph type="sldNum" sz="quarter" idx="14"/>
          </p:nvPr>
        </p:nvSpPr>
        <p:spPr/>
        <p:txBody>
          <a:bodyPr/>
          <a:lstStyle/>
          <a:p>
            <a:fld id="{F378E5E1-2CB7-4E78-9DCC-07AB18866500}" type="slidenum">
              <a:rPr lang="en-GB" smtClean="0"/>
              <a:pPr/>
              <a:t>2</a:t>
            </a:fld>
            <a:endParaRPr lang="en-GB" dirty="0"/>
          </a:p>
        </p:txBody>
      </p:sp>
      <p:sp>
        <p:nvSpPr>
          <p:cNvPr id="4" name="Text Placeholder 3">
            <a:extLst>
              <a:ext uri="{FF2B5EF4-FFF2-40B4-BE49-F238E27FC236}">
                <a16:creationId xmlns:a16="http://schemas.microsoft.com/office/drawing/2014/main" id="{08F161EA-2DD3-4E66-9DB5-68706A8F5ECD}"/>
              </a:ext>
            </a:extLst>
          </p:cNvPr>
          <p:cNvSpPr>
            <a:spLocks noGrp="1"/>
          </p:cNvSpPr>
          <p:nvPr>
            <p:ph type="body" sz="quarter" idx="15"/>
          </p:nvPr>
        </p:nvSpPr>
        <p:spPr>
          <a:xfrm>
            <a:off x="1498484" y="557939"/>
            <a:ext cx="10515484" cy="387672"/>
          </a:xfrm>
        </p:spPr>
        <p:txBody>
          <a:bodyPr>
            <a:normAutofit fontScale="92500" lnSpcReduction="10000"/>
          </a:bodyPr>
          <a:lstStyle/>
          <a:p>
            <a:r>
              <a:rPr lang="en-GB" dirty="0"/>
              <a:t>Changes of state: investigating freezing and melting</a:t>
            </a:r>
          </a:p>
        </p:txBody>
      </p:sp>
      <p:sp>
        <p:nvSpPr>
          <p:cNvPr id="5" name="Content Placeholder 2">
            <a:extLst>
              <a:ext uri="{FF2B5EF4-FFF2-40B4-BE49-F238E27FC236}">
                <a16:creationId xmlns:a16="http://schemas.microsoft.com/office/drawing/2014/main" id="{0E25636A-B5B7-492C-BB81-DF5FAB2B165E}"/>
              </a:ext>
            </a:extLst>
          </p:cNvPr>
          <p:cNvSpPr txBox="1">
            <a:spLocks/>
          </p:cNvSpPr>
          <p:nvPr/>
        </p:nvSpPr>
        <p:spPr>
          <a:xfrm>
            <a:off x="838200" y="1644141"/>
            <a:ext cx="5181600" cy="307642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Font typeface="Arial" panose="020B0604020202020204" pitchFamily="34" charset="0"/>
              <a:buNone/>
            </a:pPr>
            <a:r>
              <a:rPr lang="en-GB" sz="2000" dirty="0"/>
              <a:t>Key Learning</a:t>
            </a:r>
          </a:p>
          <a:p>
            <a:pPr marL="285750" lvl="0" indent="-285750">
              <a:lnSpc>
                <a:spcPct val="100000"/>
              </a:lnSpc>
              <a:spcBef>
                <a:spcPts val="0"/>
              </a:spcBef>
              <a:defRPr/>
            </a:pPr>
            <a:r>
              <a:rPr lang="en-GB" sz="2000" b="1" dirty="0"/>
              <a:t>Melting</a:t>
            </a:r>
            <a:r>
              <a:rPr lang="en-GB" sz="2000" dirty="0"/>
              <a:t> is a </a:t>
            </a:r>
            <a:r>
              <a:rPr lang="en-GB" sz="2000" b="1" dirty="0"/>
              <a:t>change of state </a:t>
            </a:r>
            <a:r>
              <a:rPr lang="en-GB" sz="2000" dirty="0"/>
              <a:t>from solid to liquid. </a:t>
            </a:r>
            <a:r>
              <a:rPr lang="en-GB" sz="2000" b="1" dirty="0"/>
              <a:t>Freezing</a:t>
            </a:r>
            <a:r>
              <a:rPr lang="en-GB" sz="2000" dirty="0"/>
              <a:t> is a </a:t>
            </a:r>
            <a:r>
              <a:rPr lang="en-GB" sz="2000" b="1" dirty="0"/>
              <a:t>change of state </a:t>
            </a:r>
            <a:r>
              <a:rPr lang="en-GB" sz="2000" dirty="0"/>
              <a:t>from liquid to solid. </a:t>
            </a:r>
          </a:p>
          <a:p>
            <a:pPr marL="285750" lvl="0" indent="-285750">
              <a:lnSpc>
                <a:spcPct val="100000"/>
              </a:lnSpc>
              <a:spcBef>
                <a:spcPts val="0"/>
              </a:spcBef>
              <a:defRPr/>
            </a:pPr>
            <a:r>
              <a:rPr lang="en-GB" sz="2000" dirty="0">
                <a:solidFill>
                  <a:schemeClr val="tx1"/>
                </a:solidFill>
              </a:rPr>
              <a:t>The temperature a liquid freezes at is called its </a:t>
            </a:r>
            <a:r>
              <a:rPr lang="en-GB" sz="2000" b="1" dirty="0">
                <a:solidFill>
                  <a:schemeClr val="tx1"/>
                </a:solidFill>
              </a:rPr>
              <a:t>freezing point</a:t>
            </a:r>
            <a:r>
              <a:rPr lang="en-GB" sz="2000" dirty="0">
                <a:solidFill>
                  <a:schemeClr val="tx1"/>
                </a:solidFill>
              </a:rPr>
              <a:t>. The </a:t>
            </a:r>
            <a:r>
              <a:rPr lang="en-GB" sz="2000" b="1" dirty="0">
                <a:solidFill>
                  <a:schemeClr val="tx1"/>
                </a:solidFill>
              </a:rPr>
              <a:t>freezing point </a:t>
            </a:r>
            <a:r>
              <a:rPr lang="en-GB" sz="2000" dirty="0">
                <a:solidFill>
                  <a:schemeClr val="tx1"/>
                </a:solidFill>
              </a:rPr>
              <a:t>of water is 0</a:t>
            </a:r>
            <a:r>
              <a:rPr lang="en-GB" sz="2000" baseline="30000" dirty="0">
                <a:solidFill>
                  <a:schemeClr val="tx1"/>
                </a:solidFill>
              </a:rPr>
              <a:t>o</a:t>
            </a:r>
            <a:r>
              <a:rPr lang="en-GB" sz="2000" dirty="0">
                <a:solidFill>
                  <a:schemeClr val="tx1"/>
                </a:solidFill>
              </a:rPr>
              <a:t>C. </a:t>
            </a:r>
            <a:endParaRPr lang="en-GB" sz="2000" dirty="0">
              <a:solidFill>
                <a:srgbClr val="FF0000"/>
              </a:solidFill>
            </a:endParaRPr>
          </a:p>
          <a:p>
            <a:pPr marL="285750" lvl="0" indent="-285750">
              <a:lnSpc>
                <a:spcPct val="100000"/>
              </a:lnSpc>
              <a:spcBef>
                <a:spcPts val="0"/>
              </a:spcBef>
              <a:defRPr/>
            </a:pPr>
            <a:r>
              <a:rPr lang="en-GB" sz="2000" dirty="0">
                <a:solidFill>
                  <a:schemeClr val="tx1"/>
                </a:solidFill>
              </a:rPr>
              <a:t>Different substances have different freezing points. </a:t>
            </a:r>
          </a:p>
          <a:p>
            <a:pPr marL="0" indent="0">
              <a:buFont typeface="Arial" panose="020B0604020202020204" pitchFamily="34" charset="0"/>
              <a:buNone/>
            </a:pPr>
            <a:endParaRPr lang="en-GB" sz="2200" dirty="0"/>
          </a:p>
        </p:txBody>
      </p:sp>
      <p:sp>
        <p:nvSpPr>
          <p:cNvPr id="6" name="Content Placeholder 2">
            <a:extLst>
              <a:ext uri="{FF2B5EF4-FFF2-40B4-BE49-F238E27FC236}">
                <a16:creationId xmlns:a16="http://schemas.microsoft.com/office/drawing/2014/main" id="{25A0C3EB-047A-46DE-8E70-CE2935951BF1}"/>
              </a:ext>
            </a:extLst>
          </p:cNvPr>
          <p:cNvSpPr txBox="1">
            <a:spLocks/>
          </p:cNvSpPr>
          <p:nvPr/>
        </p:nvSpPr>
        <p:spPr>
          <a:xfrm>
            <a:off x="838198" y="4864963"/>
            <a:ext cx="5181600" cy="1311999"/>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GB" sz="2000" dirty="0"/>
              <a:t>I can…</a:t>
            </a:r>
          </a:p>
          <a:p>
            <a:pPr>
              <a:lnSpc>
                <a:spcPct val="100000"/>
              </a:lnSpc>
            </a:pPr>
            <a:r>
              <a:rPr lang="en-GB" sz="2000" dirty="0">
                <a:solidFill>
                  <a:schemeClr val="tx1">
                    <a:lumMod val="85000"/>
                    <a:lumOff val="15000"/>
                  </a:schemeClr>
                </a:solidFill>
              </a:rPr>
              <a:t>compare ice and other frozen liquids.</a:t>
            </a:r>
          </a:p>
          <a:p>
            <a:pPr>
              <a:lnSpc>
                <a:spcPct val="100000"/>
              </a:lnSpc>
            </a:pPr>
            <a:r>
              <a:rPr lang="en-GB" sz="2000" dirty="0">
                <a:solidFill>
                  <a:schemeClr val="tx1">
                    <a:lumMod val="85000"/>
                    <a:lumOff val="15000"/>
                  </a:schemeClr>
                </a:solidFill>
              </a:rPr>
              <a:t>observe how different solids melt.</a:t>
            </a:r>
          </a:p>
          <a:p>
            <a:pPr marL="0" indent="0">
              <a:buNone/>
            </a:pPr>
            <a:endParaRPr lang="en-GB" sz="2200" dirty="0">
              <a:solidFill>
                <a:schemeClr val="tx1">
                  <a:lumMod val="85000"/>
                  <a:lumOff val="15000"/>
                </a:schemeClr>
              </a:solidFill>
            </a:endParaRPr>
          </a:p>
          <a:p>
            <a:pPr marL="0" indent="0">
              <a:buNone/>
            </a:pPr>
            <a:r>
              <a:rPr lang="en-GB" sz="2000" dirty="0">
                <a:solidFill>
                  <a:srgbClr val="FF0000"/>
                </a:solidFill>
              </a:rPr>
              <a:t> </a:t>
            </a:r>
            <a:endParaRPr lang="en-GB" sz="2000" dirty="0"/>
          </a:p>
        </p:txBody>
      </p:sp>
      <p:sp>
        <p:nvSpPr>
          <p:cNvPr id="7" name="Content Placeholder 2">
            <a:extLst>
              <a:ext uri="{FF2B5EF4-FFF2-40B4-BE49-F238E27FC236}">
                <a16:creationId xmlns:a16="http://schemas.microsoft.com/office/drawing/2014/main" id="{BA2DF2BE-4D15-49DB-89B6-ED5A16E80E1E}"/>
              </a:ext>
            </a:extLst>
          </p:cNvPr>
          <p:cNvSpPr txBox="1">
            <a:spLocks/>
          </p:cNvSpPr>
          <p:nvPr/>
        </p:nvSpPr>
        <p:spPr>
          <a:xfrm>
            <a:off x="6141599" y="1644140"/>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dirty="0">
                <a:solidFill>
                  <a:srgbClr val="0070C0"/>
                </a:solidFill>
              </a:rPr>
              <a:t>Activities </a:t>
            </a:r>
            <a:r>
              <a:rPr lang="en-GB" sz="1800" dirty="0">
                <a:solidFill>
                  <a:srgbClr val="0070C0"/>
                </a:solidFill>
              </a:rPr>
              <a:t>(pages 3-5): 30 - 40 mins, plus freezing time</a:t>
            </a:r>
          </a:p>
          <a:p>
            <a:pPr marL="0" indent="0">
              <a:buNone/>
            </a:pPr>
            <a:r>
              <a:rPr lang="en-GB" sz="1800" dirty="0">
                <a:solidFill>
                  <a:srgbClr val="0070C0"/>
                </a:solidFill>
              </a:rPr>
              <a:t>Household items to support learning:</a:t>
            </a:r>
          </a:p>
          <a:p>
            <a:r>
              <a:rPr lang="en-GB" sz="1800" dirty="0">
                <a:solidFill>
                  <a:srgbClr val="0070C0"/>
                </a:solidFill>
              </a:rPr>
              <a:t>An empty ice cube tray and a plate.</a:t>
            </a:r>
          </a:p>
          <a:p>
            <a:r>
              <a:rPr lang="en-GB" sz="1800" dirty="0">
                <a:solidFill>
                  <a:srgbClr val="0070C0"/>
                </a:solidFill>
              </a:rPr>
              <a:t>Liquids that are safe for children to handle such </a:t>
            </a:r>
            <a:br>
              <a:rPr lang="en-GB" sz="1800" dirty="0">
                <a:solidFill>
                  <a:srgbClr val="0070C0"/>
                </a:solidFill>
              </a:rPr>
            </a:br>
            <a:r>
              <a:rPr lang="en-GB" sz="1800" dirty="0">
                <a:solidFill>
                  <a:srgbClr val="0070C0"/>
                </a:solidFill>
              </a:rPr>
              <a:t>as water, a fizzy drink, milk, fruit juice / squash, cooking oil or ketchup. </a:t>
            </a:r>
          </a:p>
          <a:p>
            <a:r>
              <a:rPr lang="en-GB" sz="1800" dirty="0">
                <a:solidFill>
                  <a:srgbClr val="0070C0"/>
                </a:solidFill>
              </a:rPr>
              <a:t>A small amount of salt.</a:t>
            </a:r>
          </a:p>
          <a:p>
            <a:pPr marL="0" indent="0">
              <a:buNone/>
            </a:pPr>
            <a:r>
              <a:rPr lang="en-GB" sz="1800" dirty="0">
                <a:solidFill>
                  <a:schemeClr val="tx1"/>
                </a:solidFill>
              </a:rPr>
              <a:t>Use lined paper and a pencil for recording. </a:t>
            </a:r>
            <a:r>
              <a:rPr lang="en-GB" sz="1800" i="1" dirty="0">
                <a:solidFill>
                  <a:schemeClr val="tx1"/>
                </a:solidFill>
              </a:rPr>
              <a:t>Alternatively you may wish to print page 5 </a:t>
            </a:r>
            <a:br>
              <a:rPr lang="en-GB" sz="1800" i="1" dirty="0">
                <a:solidFill>
                  <a:schemeClr val="tx1"/>
                </a:solidFill>
              </a:rPr>
            </a:br>
            <a:r>
              <a:rPr lang="en-GB" sz="1800" i="1" dirty="0">
                <a:solidFill>
                  <a:schemeClr val="tx1"/>
                </a:solidFill>
              </a:rPr>
              <a:t>as a worksheet.</a:t>
            </a:r>
          </a:p>
          <a:p>
            <a:pPr marL="0" indent="0">
              <a:buNone/>
            </a:pPr>
            <a:r>
              <a:rPr lang="en-GB" sz="1800" b="1" dirty="0">
                <a:solidFill>
                  <a:srgbClr val="0070C0"/>
                </a:solidFill>
              </a:rPr>
              <a:t>Find out more… </a:t>
            </a:r>
            <a:r>
              <a:rPr lang="en-GB" sz="1800" dirty="0">
                <a:solidFill>
                  <a:srgbClr val="0070C0"/>
                </a:solidFill>
              </a:rPr>
              <a:t>(pages 6-7)</a:t>
            </a:r>
          </a:p>
          <a:p>
            <a:r>
              <a:rPr lang="en-GB" sz="1800" dirty="0">
                <a:solidFill>
                  <a:srgbClr val="0070C0"/>
                </a:solidFill>
              </a:rPr>
              <a:t>You may like to explore melting ice in different places or melting different types of chocolate. </a:t>
            </a: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dirty="0"/>
          </a:p>
        </p:txBody>
      </p:sp>
      <p:pic>
        <p:nvPicPr>
          <p:cNvPr id="12" name="Picture 11" descr="A picture containing object, clock&#10;&#10;Description automatically generated">
            <a:extLst>
              <a:ext uri="{FF2B5EF4-FFF2-40B4-BE49-F238E27FC236}">
                <a16:creationId xmlns:a16="http://schemas.microsoft.com/office/drawing/2014/main" id="{34D7BA0E-C4F0-4180-9FD9-57EDACD8C0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pic>
        <p:nvPicPr>
          <p:cNvPr id="13" name="Picture 12" descr="Notepad, Memo, Pencil, Writing, Note">
            <a:extLst>
              <a:ext uri="{FF2B5EF4-FFF2-40B4-BE49-F238E27FC236}">
                <a16:creationId xmlns:a16="http://schemas.microsoft.com/office/drawing/2014/main" id="{2EBAF62A-DA9D-40C4-AFEC-EFC555A205A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429565" y="4107132"/>
            <a:ext cx="648647" cy="613429"/>
          </a:xfrm>
          <a:prstGeom prst="rect">
            <a:avLst/>
          </a:prstGeom>
          <a:noFill/>
          <a:ln>
            <a:noFill/>
          </a:ln>
        </p:spPr>
      </p:pic>
    </p:spTree>
    <p:extLst>
      <p:ext uri="{BB962C8B-B14F-4D97-AF65-F5344CB8AC3E}">
        <p14:creationId xmlns:p14="http://schemas.microsoft.com/office/powerpoint/2010/main" val="727651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Explore, review, think, talk…</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3</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2598"/>
            <a:ext cx="10515484" cy="387672"/>
          </a:xfrm>
        </p:spPr>
        <p:txBody>
          <a:bodyPr>
            <a:normAutofit fontScale="92500" lnSpcReduction="10000"/>
          </a:bodyPr>
          <a:lstStyle/>
          <a:p>
            <a:r>
              <a:rPr lang="en-GB" dirty="0"/>
              <a:t>What do you already know about melting and freezing?</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70982"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GB" sz="2200" dirty="0">
                <a:solidFill>
                  <a:schemeClr val="tx1"/>
                </a:solidFill>
              </a:rPr>
              <a:t>Talk or think about these questions:</a:t>
            </a:r>
          </a:p>
          <a:p>
            <a:pPr>
              <a:lnSpc>
                <a:spcPct val="100000"/>
              </a:lnSpc>
            </a:pPr>
            <a:r>
              <a:rPr lang="en-GB" sz="2200" i="1" dirty="0">
                <a:solidFill>
                  <a:schemeClr val="tx1"/>
                </a:solidFill>
              </a:rPr>
              <a:t>Can you name some substances that melt easily?</a:t>
            </a:r>
          </a:p>
          <a:p>
            <a:pPr>
              <a:lnSpc>
                <a:spcPct val="100000"/>
              </a:lnSpc>
            </a:pPr>
            <a:r>
              <a:rPr lang="en-GB" sz="2200" i="1" dirty="0">
                <a:solidFill>
                  <a:schemeClr val="tx1"/>
                </a:solidFill>
              </a:rPr>
              <a:t>What does ‘melting point’ mean?</a:t>
            </a:r>
          </a:p>
          <a:p>
            <a:pPr marL="0" indent="0">
              <a:lnSpc>
                <a:spcPct val="100000"/>
              </a:lnSpc>
              <a:buNone/>
            </a:pPr>
            <a:endParaRPr lang="en-GB" sz="2200" i="1" dirty="0">
              <a:solidFill>
                <a:schemeClr val="tx1"/>
              </a:solidFill>
            </a:endParaRPr>
          </a:p>
          <a:p>
            <a:pPr marL="0" indent="0">
              <a:lnSpc>
                <a:spcPct val="100000"/>
              </a:lnSpc>
              <a:buNone/>
            </a:pPr>
            <a:endParaRPr lang="en-GB" sz="2200" i="1" dirty="0">
              <a:solidFill>
                <a:schemeClr val="tx1"/>
              </a:solidFill>
            </a:endParaRPr>
          </a:p>
          <a:p>
            <a:pPr marL="0" indent="0">
              <a:lnSpc>
                <a:spcPct val="100000"/>
              </a:lnSpc>
              <a:buNone/>
            </a:pPr>
            <a:endParaRPr lang="en-GB" sz="2200" i="1" dirty="0">
              <a:solidFill>
                <a:schemeClr val="tx1"/>
              </a:solidFill>
            </a:endParaRPr>
          </a:p>
          <a:p>
            <a:pPr marL="0" indent="0">
              <a:lnSpc>
                <a:spcPct val="100000"/>
              </a:lnSpc>
              <a:buNone/>
            </a:pPr>
            <a:r>
              <a:rPr lang="en-GB" sz="2200" i="1" dirty="0">
                <a:solidFill>
                  <a:schemeClr val="tx1"/>
                </a:solidFill>
              </a:rPr>
              <a:t>Now watch this BBC clip: </a:t>
            </a:r>
            <a:r>
              <a:rPr lang="en-GB" sz="2000" dirty="0">
                <a:hlinkClick r:id="rId2"/>
              </a:rPr>
              <a:t>https://www.bbc.co.uk/bitesize/topics/zkgg87h/articles/z9ck9qt</a:t>
            </a:r>
            <a:r>
              <a:rPr lang="en-GB" sz="2000" i="1" dirty="0">
                <a:solidFill>
                  <a:schemeClr val="tx1"/>
                </a:solidFill>
              </a:rPr>
              <a:t> </a:t>
            </a:r>
          </a:p>
          <a:p>
            <a:pPr marL="0" indent="0">
              <a:lnSpc>
                <a:spcPct val="100000"/>
              </a:lnSpc>
              <a:buNone/>
            </a:pPr>
            <a:endParaRPr lang="en-GB" sz="2000" i="1" dirty="0">
              <a:solidFill>
                <a:schemeClr val="tx1"/>
              </a:solidFill>
            </a:endParaRPr>
          </a:p>
          <a:p>
            <a:pPr marL="0" indent="0">
              <a:buNone/>
            </a:pPr>
            <a:endParaRPr lang="en-GB" sz="2000" i="1" dirty="0">
              <a:solidFill>
                <a:srgbClr val="FF0000"/>
              </a:solidFill>
            </a:endParaRPr>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GB" sz="2000" b="1" dirty="0">
                <a:solidFill>
                  <a:schemeClr val="tx1"/>
                </a:solidFill>
              </a:rPr>
              <a:t>Melting</a:t>
            </a:r>
            <a:r>
              <a:rPr lang="en-GB" sz="2000" dirty="0">
                <a:solidFill>
                  <a:schemeClr val="tx1"/>
                </a:solidFill>
              </a:rPr>
              <a:t> is a </a:t>
            </a:r>
            <a:r>
              <a:rPr lang="en-GB" sz="2000" b="1" dirty="0">
                <a:solidFill>
                  <a:schemeClr val="tx1"/>
                </a:solidFill>
              </a:rPr>
              <a:t>change of state</a:t>
            </a:r>
            <a:r>
              <a:rPr lang="en-GB" sz="2000" dirty="0">
                <a:solidFill>
                  <a:schemeClr val="tx1"/>
                </a:solidFill>
              </a:rPr>
              <a:t>. A solid material is </a:t>
            </a:r>
            <a:r>
              <a:rPr lang="en-GB" sz="2000" i="1" dirty="0">
                <a:solidFill>
                  <a:schemeClr val="tx1"/>
                </a:solidFill>
              </a:rPr>
              <a:t>heated</a:t>
            </a:r>
            <a:r>
              <a:rPr lang="en-GB" sz="2000" dirty="0">
                <a:solidFill>
                  <a:schemeClr val="tx1"/>
                </a:solidFill>
              </a:rPr>
              <a:t> and becomes a liquid.</a:t>
            </a:r>
          </a:p>
          <a:p>
            <a:pPr marL="0" indent="0">
              <a:lnSpc>
                <a:spcPct val="100000"/>
              </a:lnSpc>
              <a:buNone/>
            </a:pPr>
            <a:endParaRPr lang="en-GB" sz="2000" b="1" dirty="0">
              <a:solidFill>
                <a:schemeClr val="tx1"/>
              </a:solidFill>
            </a:endParaRPr>
          </a:p>
        </p:txBody>
      </p:sp>
      <p:sp>
        <p:nvSpPr>
          <p:cNvPr id="8" name="TextBox 7">
            <a:extLst>
              <a:ext uri="{FF2B5EF4-FFF2-40B4-BE49-F238E27FC236}">
                <a16:creationId xmlns:a16="http://schemas.microsoft.com/office/drawing/2014/main" id="{79B46AC2-87E5-4792-B4B5-8EEC446DFCD9}"/>
              </a:ext>
            </a:extLst>
          </p:cNvPr>
          <p:cNvSpPr txBox="1"/>
          <p:nvPr/>
        </p:nvSpPr>
        <p:spPr>
          <a:xfrm>
            <a:off x="1468072" y="800778"/>
            <a:ext cx="7088697" cy="369332"/>
          </a:xfrm>
          <a:prstGeom prst="rect">
            <a:avLst/>
          </a:prstGeom>
          <a:noFill/>
        </p:spPr>
        <p:txBody>
          <a:bodyPr wrap="square" rtlCol="0">
            <a:spAutoFit/>
          </a:bodyPr>
          <a:lstStyle/>
          <a:p>
            <a:r>
              <a:rPr lang="en-GB" b="1" i="1" dirty="0">
                <a:solidFill>
                  <a:schemeClr val="bg1"/>
                </a:solidFill>
                <a:latin typeface="+mj-lt"/>
              </a:rPr>
              <a:t>(5-10 minutes)</a:t>
            </a:r>
          </a:p>
        </p:txBody>
      </p:sp>
      <p:pic>
        <p:nvPicPr>
          <p:cNvPr id="19" name="Picture 18" descr="A picture containing object, clock&#10;&#10;Description automatically generated">
            <a:extLst>
              <a:ext uri="{FF2B5EF4-FFF2-40B4-BE49-F238E27FC236}">
                <a16:creationId xmlns:a16="http://schemas.microsoft.com/office/drawing/2014/main" id="{585CF992-C1DB-4465-B32C-B5E433B2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sp>
        <p:nvSpPr>
          <p:cNvPr id="28" name="TextBox 27">
            <a:extLst>
              <a:ext uri="{FF2B5EF4-FFF2-40B4-BE49-F238E27FC236}">
                <a16:creationId xmlns:a16="http://schemas.microsoft.com/office/drawing/2014/main" id="{040E5674-A616-4984-925C-12E35B412579}"/>
              </a:ext>
            </a:extLst>
          </p:cNvPr>
          <p:cNvSpPr txBox="1"/>
          <p:nvPr/>
        </p:nvSpPr>
        <p:spPr>
          <a:xfrm>
            <a:off x="6244077" y="2351781"/>
            <a:ext cx="2312692" cy="2215991"/>
          </a:xfrm>
          <a:prstGeom prst="rect">
            <a:avLst/>
          </a:prstGeom>
        </p:spPr>
        <p:txBody>
          <a:bodyPr wrap="square" lIns="0" tIns="0" rIns="0" bIns="0" rtlCol="0">
            <a:spAutoFit/>
          </a:bodyPr>
          <a:lstStyle/>
          <a:p>
            <a:pPr marL="342900" indent="-342900">
              <a:buFont typeface="Arial" panose="020B0604020202020204" pitchFamily="34" charset="0"/>
              <a:buChar char="•"/>
            </a:pPr>
            <a:r>
              <a:rPr lang="en-GB" kern="0" dirty="0">
                <a:solidFill>
                  <a:srgbClr val="7030A0"/>
                </a:solidFill>
                <a:ea typeface="Lato Black" panose="020F0502020204030203" pitchFamily="34" charset="0"/>
                <a:cs typeface="Lato Black" panose="020F0502020204030203" pitchFamily="34" charset="0"/>
              </a:rPr>
              <a:t>Ice melts at zero degrees Celsius (</a:t>
            </a:r>
            <a:r>
              <a:rPr lang="en-GB" dirty="0">
                <a:solidFill>
                  <a:srgbClr val="7030A0"/>
                </a:solidFill>
              </a:rPr>
              <a:t>0</a:t>
            </a:r>
            <a:r>
              <a:rPr lang="en-GB" baseline="30000" dirty="0">
                <a:solidFill>
                  <a:srgbClr val="7030A0"/>
                </a:solidFill>
              </a:rPr>
              <a:t>o</a:t>
            </a:r>
            <a:r>
              <a:rPr lang="en-GB" dirty="0">
                <a:solidFill>
                  <a:srgbClr val="7030A0"/>
                </a:solidFill>
              </a:rPr>
              <a:t>C). This is the </a:t>
            </a:r>
            <a:r>
              <a:rPr lang="en-GB" b="1" dirty="0">
                <a:solidFill>
                  <a:srgbClr val="7030A0"/>
                </a:solidFill>
              </a:rPr>
              <a:t>melting point</a:t>
            </a:r>
            <a:r>
              <a:rPr lang="en-GB" dirty="0">
                <a:solidFill>
                  <a:srgbClr val="7030A0"/>
                </a:solidFill>
              </a:rPr>
              <a:t>.</a:t>
            </a:r>
          </a:p>
          <a:p>
            <a:pPr marL="342900" indent="-342900">
              <a:buFont typeface="Arial" panose="020B0604020202020204" pitchFamily="34" charset="0"/>
              <a:buChar char="•"/>
            </a:pPr>
            <a:r>
              <a:rPr lang="en-GB" kern="0" dirty="0">
                <a:solidFill>
                  <a:srgbClr val="0070C0"/>
                </a:solidFill>
                <a:ea typeface="Lato Black" panose="020F0502020204030203" pitchFamily="34" charset="0"/>
                <a:cs typeface="Lato Black" panose="020F0502020204030203" pitchFamily="34" charset="0"/>
              </a:rPr>
              <a:t>Chocolate melts at about 30</a:t>
            </a:r>
            <a:r>
              <a:rPr lang="en-GB" baseline="30000" dirty="0">
                <a:solidFill>
                  <a:srgbClr val="0070C0"/>
                </a:solidFill>
              </a:rPr>
              <a:t>o</a:t>
            </a:r>
            <a:r>
              <a:rPr lang="en-GB" dirty="0">
                <a:solidFill>
                  <a:srgbClr val="0070C0"/>
                </a:solidFill>
              </a:rPr>
              <a:t>C.</a:t>
            </a:r>
          </a:p>
          <a:p>
            <a:pPr marL="342900" indent="-342900">
              <a:buFont typeface="Arial" panose="020B0604020202020204" pitchFamily="34" charset="0"/>
              <a:buChar char="•"/>
            </a:pPr>
            <a:r>
              <a:rPr lang="en-GB" kern="0" dirty="0">
                <a:solidFill>
                  <a:srgbClr val="7030A0"/>
                </a:solidFill>
                <a:ea typeface="Lato Black" panose="020F0502020204030203" pitchFamily="34" charset="0"/>
                <a:cs typeface="Lato Black" panose="020F0502020204030203" pitchFamily="34" charset="0"/>
              </a:rPr>
              <a:t>Iron melts at about 1500</a:t>
            </a:r>
            <a:r>
              <a:rPr lang="en-GB" baseline="30000" dirty="0">
                <a:solidFill>
                  <a:srgbClr val="7030A0"/>
                </a:solidFill>
              </a:rPr>
              <a:t>o</a:t>
            </a:r>
            <a:r>
              <a:rPr lang="en-GB" dirty="0">
                <a:solidFill>
                  <a:srgbClr val="7030A0"/>
                </a:solidFill>
              </a:rPr>
              <a:t>C!</a:t>
            </a:r>
            <a:endParaRPr lang="en-GB" kern="0" dirty="0">
              <a:solidFill>
                <a:srgbClr val="7030A0"/>
              </a:solidFill>
              <a:ea typeface="Lato Black" panose="020F0502020204030203" pitchFamily="34" charset="0"/>
              <a:cs typeface="Lato Black" panose="020F0502020204030203" pitchFamily="34" charset="0"/>
            </a:endParaRPr>
          </a:p>
        </p:txBody>
      </p:sp>
      <p:pic>
        <p:nvPicPr>
          <p:cNvPr id="10" name="Picture 9" descr="green trees covered with snow">
            <a:extLst>
              <a:ext uri="{FF2B5EF4-FFF2-40B4-BE49-F238E27FC236}">
                <a16:creationId xmlns:a16="http://schemas.microsoft.com/office/drawing/2014/main" id="{6458E7B8-B2BA-43E1-A2E4-599541A18BD8}"/>
              </a:ext>
            </a:extLst>
          </p:cNvPr>
          <p:cNvPicPr/>
          <p:nvPr/>
        </p:nvPicPr>
        <p:blipFill rotWithShape="1">
          <a:blip r:embed="rId4">
            <a:extLst>
              <a:ext uri="{28A0092B-C50C-407E-A947-70E740481C1C}">
                <a14:useLocalDpi xmlns:a14="http://schemas.microsoft.com/office/drawing/2010/main" val="0"/>
              </a:ext>
            </a:extLst>
          </a:blip>
          <a:srcRect t="56175" r="11589" b="5311"/>
          <a:stretch/>
        </p:blipFill>
        <p:spPr bwMode="auto">
          <a:xfrm>
            <a:off x="1164458" y="3428999"/>
            <a:ext cx="2093646" cy="1177673"/>
          </a:xfrm>
          <a:prstGeom prst="rect">
            <a:avLst/>
          </a:prstGeom>
          <a:noFill/>
          <a:ln>
            <a:noFill/>
          </a:ln>
          <a:extLst>
            <a:ext uri="{53640926-AAD7-44D8-BBD7-CCE9431645EC}">
              <a14:shadowObscured xmlns:a14="http://schemas.microsoft.com/office/drawing/2010/main"/>
            </a:ext>
          </a:extLst>
        </p:spPr>
      </p:pic>
      <p:pic>
        <p:nvPicPr>
          <p:cNvPr id="11" name="Picture 10" descr="Butter, Good Butter, Fat, Nutrition">
            <a:extLst>
              <a:ext uri="{FF2B5EF4-FFF2-40B4-BE49-F238E27FC236}">
                <a16:creationId xmlns:a16="http://schemas.microsoft.com/office/drawing/2014/main" id="{8832ACFC-1C72-41F5-AF68-B1AB1291B46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3554288" y="3429000"/>
            <a:ext cx="1834458" cy="1177672"/>
          </a:xfrm>
          <a:prstGeom prst="rect">
            <a:avLst/>
          </a:prstGeom>
          <a:noFill/>
          <a:ln>
            <a:noFill/>
          </a:ln>
        </p:spPr>
      </p:pic>
      <p:sp>
        <p:nvSpPr>
          <p:cNvPr id="12" name="TextBox 11">
            <a:extLst>
              <a:ext uri="{FF2B5EF4-FFF2-40B4-BE49-F238E27FC236}">
                <a16:creationId xmlns:a16="http://schemas.microsoft.com/office/drawing/2014/main" id="{3C3E143C-619A-4250-BF8F-BC0624E87DC9}"/>
              </a:ext>
            </a:extLst>
          </p:cNvPr>
          <p:cNvSpPr txBox="1"/>
          <p:nvPr/>
        </p:nvSpPr>
        <p:spPr>
          <a:xfrm>
            <a:off x="6244077" y="4606672"/>
            <a:ext cx="4904797" cy="615553"/>
          </a:xfrm>
          <a:prstGeom prst="rect">
            <a:avLst/>
          </a:prstGeom>
        </p:spPr>
        <p:txBody>
          <a:bodyPr wrap="square" lIns="0" tIns="0" rIns="0" bIns="0" rtlCol="0">
            <a:spAutoFit/>
          </a:bodyPr>
          <a:lstStyle/>
          <a:p>
            <a:r>
              <a:rPr lang="en-GB" sz="2000" b="1" dirty="0"/>
              <a:t>Freezing</a:t>
            </a:r>
            <a:r>
              <a:rPr lang="en-GB" sz="2000" dirty="0"/>
              <a:t> is also a </a:t>
            </a:r>
            <a:r>
              <a:rPr lang="en-GB" sz="2000" b="1" dirty="0"/>
              <a:t>change of state</a:t>
            </a:r>
            <a:r>
              <a:rPr lang="en-GB" sz="2000" dirty="0"/>
              <a:t>. A liquid is </a:t>
            </a:r>
            <a:r>
              <a:rPr lang="en-GB" sz="2000" i="1" dirty="0"/>
              <a:t>cooled down </a:t>
            </a:r>
            <a:r>
              <a:rPr lang="en-GB" sz="2000" dirty="0"/>
              <a:t>and changes to a solid. </a:t>
            </a:r>
            <a:endParaRPr lang="en-GB" sz="2000" kern="0" dirty="0">
              <a:solidFill>
                <a:srgbClr val="7030A0"/>
              </a:solidFill>
              <a:ea typeface="Lato Black" panose="020F0502020204030203" pitchFamily="34" charset="0"/>
              <a:cs typeface="Lato Black" panose="020F0502020204030203" pitchFamily="34" charset="0"/>
            </a:endParaRPr>
          </a:p>
        </p:txBody>
      </p:sp>
      <p:pic>
        <p:nvPicPr>
          <p:cNvPr id="14" name="Picture 13" descr="Crucible, Foundry, Molten, Bronze, Metal">
            <a:extLst>
              <a:ext uri="{FF2B5EF4-FFF2-40B4-BE49-F238E27FC236}">
                <a16:creationId xmlns:a16="http://schemas.microsoft.com/office/drawing/2014/main" id="{9A149339-C1FB-440D-A170-53E719FE0795}"/>
              </a:ext>
            </a:extLst>
          </p:cNvPr>
          <p:cNvPicPr/>
          <p:nvPr/>
        </p:nvPicPr>
        <p:blipFill rotWithShape="1">
          <a:blip r:embed="rId6">
            <a:extLst>
              <a:ext uri="{28A0092B-C50C-407E-A947-70E740481C1C}">
                <a14:useLocalDpi xmlns:a14="http://schemas.microsoft.com/office/drawing/2010/main" val="0"/>
              </a:ext>
            </a:extLst>
          </a:blip>
          <a:srcRect l="17869" t="30588"/>
          <a:stretch/>
        </p:blipFill>
        <p:spPr bwMode="auto">
          <a:xfrm>
            <a:off x="9760644" y="2986259"/>
            <a:ext cx="1454754" cy="1571816"/>
          </a:xfrm>
          <a:prstGeom prst="rect">
            <a:avLst/>
          </a:prstGeom>
          <a:noFill/>
          <a:ln>
            <a:noFill/>
          </a:ln>
          <a:extLst>
            <a:ext uri="{53640926-AAD7-44D8-BBD7-CCE9431645EC}">
              <a14:shadowObscured xmlns:a14="http://schemas.microsoft.com/office/drawing/2010/main"/>
            </a:ext>
          </a:extLst>
        </p:spPr>
      </p:pic>
      <p:pic>
        <p:nvPicPr>
          <p:cNvPr id="13" name="Picture 12" descr="water drop in macro shot">
            <a:extLst>
              <a:ext uri="{FF2B5EF4-FFF2-40B4-BE49-F238E27FC236}">
                <a16:creationId xmlns:a16="http://schemas.microsoft.com/office/drawing/2014/main" id="{82B02E46-6710-45ED-BD4F-30F278E0ADD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76386" y="2326024"/>
            <a:ext cx="1368881" cy="1593361"/>
          </a:xfrm>
          <a:prstGeom prst="rect">
            <a:avLst/>
          </a:prstGeom>
          <a:noFill/>
          <a:ln>
            <a:noFill/>
          </a:ln>
        </p:spPr>
      </p:pic>
      <p:grpSp>
        <p:nvGrpSpPr>
          <p:cNvPr id="22" name="Group 21">
            <a:extLst>
              <a:ext uri="{FF2B5EF4-FFF2-40B4-BE49-F238E27FC236}">
                <a16:creationId xmlns:a16="http://schemas.microsoft.com/office/drawing/2014/main" id="{09213482-3E43-4380-B51C-EB0FD1F9916D}"/>
              </a:ext>
            </a:extLst>
          </p:cNvPr>
          <p:cNvGrpSpPr/>
          <p:nvPr/>
        </p:nvGrpSpPr>
        <p:grpSpPr>
          <a:xfrm>
            <a:off x="6559929" y="5256696"/>
            <a:ext cx="4308384" cy="777657"/>
            <a:chOff x="6559929" y="5256696"/>
            <a:chExt cx="4308384" cy="777657"/>
          </a:xfrm>
        </p:grpSpPr>
        <p:pic>
          <p:nvPicPr>
            <p:cNvPr id="15" name="Picture 14" descr="Chocolate, Melted, Bowl, Sweet, Cocoa">
              <a:extLst>
                <a:ext uri="{FF2B5EF4-FFF2-40B4-BE49-F238E27FC236}">
                  <a16:creationId xmlns:a16="http://schemas.microsoft.com/office/drawing/2014/main" id="{ED0622BE-366A-44D4-BCF7-FA9D1CAEB0FC}"/>
                </a:ext>
              </a:extLst>
            </p:cNvPr>
            <p:cNvPicPr/>
            <p:nvPr/>
          </p:nvPicPr>
          <p:blipFill rotWithShape="1">
            <a:blip r:embed="rId8" cstate="print">
              <a:extLst>
                <a:ext uri="{28A0092B-C50C-407E-A947-70E740481C1C}">
                  <a14:useLocalDpi xmlns:a14="http://schemas.microsoft.com/office/drawing/2010/main" val="0"/>
                </a:ext>
              </a:extLst>
            </a:blip>
            <a:srcRect l="13712" t="8712"/>
            <a:stretch/>
          </p:blipFill>
          <p:spPr bwMode="auto">
            <a:xfrm>
              <a:off x="9760644" y="5256696"/>
              <a:ext cx="1107669" cy="774435"/>
            </a:xfrm>
            <a:prstGeom prst="rect">
              <a:avLst/>
            </a:prstGeom>
            <a:noFill/>
            <a:ln>
              <a:noFill/>
            </a:ln>
            <a:extLst>
              <a:ext uri="{53640926-AAD7-44D8-BBD7-CCE9431645EC}">
                <a14:shadowObscured xmlns:a14="http://schemas.microsoft.com/office/drawing/2010/main"/>
              </a:ext>
            </a:extLst>
          </p:spPr>
        </p:pic>
        <p:pic>
          <p:nvPicPr>
            <p:cNvPr id="16" name="Picture 15" descr="chocolate bar close-up photography">
              <a:extLst>
                <a:ext uri="{FF2B5EF4-FFF2-40B4-BE49-F238E27FC236}">
                  <a16:creationId xmlns:a16="http://schemas.microsoft.com/office/drawing/2014/main" id="{BEBFAE06-3B1B-4ADA-A1BF-216690254608}"/>
                </a:ext>
              </a:extLst>
            </p:cNvPr>
            <p:cNvPicPr/>
            <p:nvPr/>
          </p:nvPicPr>
          <p:blipFill rotWithShape="1">
            <a:blip r:embed="rId9" cstate="print">
              <a:extLst>
                <a:ext uri="{28A0092B-C50C-407E-A947-70E740481C1C}">
                  <a14:useLocalDpi xmlns:a14="http://schemas.microsoft.com/office/drawing/2010/main" val="0"/>
                </a:ext>
              </a:extLst>
            </a:blip>
            <a:srcRect l="32307" t="56813" r="2548" b="16177"/>
            <a:stretch/>
          </p:blipFill>
          <p:spPr bwMode="auto">
            <a:xfrm>
              <a:off x="6559929" y="5258140"/>
              <a:ext cx="1325880" cy="752951"/>
            </a:xfrm>
            <a:prstGeom prst="rect">
              <a:avLst/>
            </a:prstGeom>
            <a:noFill/>
            <a:ln>
              <a:noFill/>
            </a:ln>
            <a:extLst>
              <a:ext uri="{53640926-AAD7-44D8-BBD7-CCE9431645EC}">
                <a14:shadowObscured xmlns:a14="http://schemas.microsoft.com/office/drawing/2010/main"/>
              </a:ext>
            </a:extLst>
          </p:spPr>
        </p:pic>
        <p:sp>
          <p:nvSpPr>
            <p:cNvPr id="17" name="TextBox 16">
              <a:extLst>
                <a:ext uri="{FF2B5EF4-FFF2-40B4-BE49-F238E27FC236}">
                  <a16:creationId xmlns:a16="http://schemas.microsoft.com/office/drawing/2014/main" id="{350826A3-AA05-497F-AC66-78A73317AE54}"/>
                </a:ext>
              </a:extLst>
            </p:cNvPr>
            <p:cNvSpPr txBox="1"/>
            <p:nvPr/>
          </p:nvSpPr>
          <p:spPr>
            <a:xfrm>
              <a:off x="8399372" y="5266201"/>
              <a:ext cx="984325" cy="276999"/>
            </a:xfrm>
            <a:prstGeom prst="rect">
              <a:avLst/>
            </a:prstGeom>
          </p:spPr>
          <p:txBody>
            <a:bodyPr wrap="square" lIns="0" tIns="0" rIns="0" bIns="0" rtlCol="0">
              <a:spAutoFit/>
            </a:bodyPr>
            <a:lstStyle/>
            <a:p>
              <a:r>
                <a:rPr lang="en-GB" kern="0" dirty="0">
                  <a:solidFill>
                    <a:srgbClr val="7030A0"/>
                  </a:solidFill>
                  <a:ea typeface="Lato Black" panose="020F0502020204030203" pitchFamily="34" charset="0"/>
                  <a:cs typeface="Lato Black" panose="020F0502020204030203" pitchFamily="34" charset="0"/>
                </a:rPr>
                <a:t>melting</a:t>
              </a:r>
            </a:p>
          </p:txBody>
        </p:sp>
        <p:sp>
          <p:nvSpPr>
            <p:cNvPr id="18" name="TextBox 17">
              <a:extLst>
                <a:ext uri="{FF2B5EF4-FFF2-40B4-BE49-F238E27FC236}">
                  <a16:creationId xmlns:a16="http://schemas.microsoft.com/office/drawing/2014/main" id="{5E79F6DD-51B0-461A-BCAC-EE6891C35260}"/>
                </a:ext>
              </a:extLst>
            </p:cNvPr>
            <p:cNvSpPr txBox="1"/>
            <p:nvPr/>
          </p:nvSpPr>
          <p:spPr>
            <a:xfrm>
              <a:off x="8399371" y="5757354"/>
              <a:ext cx="984325" cy="276999"/>
            </a:xfrm>
            <a:prstGeom prst="rect">
              <a:avLst/>
            </a:prstGeom>
          </p:spPr>
          <p:txBody>
            <a:bodyPr wrap="square" lIns="0" tIns="0" rIns="0" bIns="0" rtlCol="0">
              <a:spAutoFit/>
            </a:bodyPr>
            <a:lstStyle/>
            <a:p>
              <a:r>
                <a:rPr lang="en-GB" kern="0" dirty="0">
                  <a:solidFill>
                    <a:srgbClr val="0070C0"/>
                  </a:solidFill>
                  <a:ea typeface="Lato Black" panose="020F0502020204030203" pitchFamily="34" charset="0"/>
                  <a:cs typeface="Lato Black" panose="020F0502020204030203" pitchFamily="34" charset="0"/>
                </a:rPr>
                <a:t>freezing</a:t>
              </a:r>
            </a:p>
          </p:txBody>
        </p:sp>
        <p:cxnSp>
          <p:nvCxnSpPr>
            <p:cNvPr id="9" name="Straight Arrow Connector 8">
              <a:extLst>
                <a:ext uri="{FF2B5EF4-FFF2-40B4-BE49-F238E27FC236}">
                  <a16:creationId xmlns:a16="http://schemas.microsoft.com/office/drawing/2014/main" id="{E66F1463-98EE-4D6B-9698-771FF7511B54}"/>
                </a:ext>
              </a:extLst>
            </p:cNvPr>
            <p:cNvCxnSpPr/>
            <p:nvPr/>
          </p:nvCxnSpPr>
          <p:spPr>
            <a:xfrm>
              <a:off x="8005427" y="5552679"/>
              <a:ext cx="1635599"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43C4B2C-7DE4-41F9-88CD-2B0248F767F2}"/>
                </a:ext>
              </a:extLst>
            </p:cNvPr>
            <p:cNvCxnSpPr/>
            <p:nvPr/>
          </p:nvCxnSpPr>
          <p:spPr>
            <a:xfrm flipH="1">
              <a:off x="8005427" y="5768134"/>
              <a:ext cx="1635599"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9CF6AAB-0904-4B69-816E-7E11EFE3C0AA}"/>
                </a:ext>
              </a:extLst>
            </p:cNvPr>
            <p:cNvSpPr txBox="1"/>
            <p:nvPr/>
          </p:nvSpPr>
          <p:spPr>
            <a:xfrm>
              <a:off x="10045267" y="5643914"/>
              <a:ext cx="612433" cy="276999"/>
            </a:xfrm>
            <a:prstGeom prst="rect">
              <a:avLst/>
            </a:prstGeom>
          </p:spPr>
          <p:txBody>
            <a:bodyPr wrap="square" lIns="0" tIns="0" rIns="0" bIns="0" rtlCol="0">
              <a:spAutoFit/>
            </a:bodyPr>
            <a:lstStyle/>
            <a:p>
              <a:r>
                <a:rPr lang="en-GB" kern="0" dirty="0">
                  <a:solidFill>
                    <a:schemeClr val="bg1"/>
                  </a:solidFill>
                  <a:ea typeface="Lato Black" panose="020F0502020204030203" pitchFamily="34" charset="0"/>
                  <a:cs typeface="Lato Black" panose="020F0502020204030203" pitchFamily="34" charset="0"/>
                </a:rPr>
                <a:t>liquid</a:t>
              </a:r>
            </a:p>
          </p:txBody>
        </p:sp>
        <p:sp>
          <p:nvSpPr>
            <p:cNvPr id="25" name="TextBox 24">
              <a:extLst>
                <a:ext uri="{FF2B5EF4-FFF2-40B4-BE49-F238E27FC236}">
                  <a16:creationId xmlns:a16="http://schemas.microsoft.com/office/drawing/2014/main" id="{19FD08B5-71F3-4DB7-9020-A9BB3B3938A2}"/>
                </a:ext>
              </a:extLst>
            </p:cNvPr>
            <p:cNvSpPr txBox="1"/>
            <p:nvPr/>
          </p:nvSpPr>
          <p:spPr>
            <a:xfrm>
              <a:off x="7005105" y="5643914"/>
              <a:ext cx="612433" cy="276999"/>
            </a:xfrm>
            <a:prstGeom prst="rect">
              <a:avLst/>
            </a:prstGeom>
          </p:spPr>
          <p:txBody>
            <a:bodyPr wrap="square" lIns="0" tIns="0" rIns="0" bIns="0" rtlCol="0">
              <a:spAutoFit/>
            </a:bodyPr>
            <a:lstStyle/>
            <a:p>
              <a:r>
                <a:rPr lang="en-GB" kern="0" dirty="0">
                  <a:solidFill>
                    <a:schemeClr val="bg1"/>
                  </a:solidFill>
                  <a:ea typeface="Lato Black" panose="020F0502020204030203" pitchFamily="34" charset="0"/>
                  <a:cs typeface="Lato Black" panose="020F0502020204030203" pitchFamily="34" charset="0"/>
                </a:rPr>
                <a:t>solid</a:t>
              </a:r>
            </a:p>
          </p:txBody>
        </p:sp>
      </p:grpSp>
    </p:spTree>
    <p:extLst>
      <p:ext uri="{BB962C8B-B14F-4D97-AF65-F5344CB8AC3E}">
        <p14:creationId xmlns:p14="http://schemas.microsoft.com/office/powerpoint/2010/main" val="97357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Investigating freezing and melting </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4</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2598"/>
            <a:ext cx="10515484" cy="387672"/>
          </a:xfrm>
        </p:spPr>
        <p:txBody>
          <a:bodyPr>
            <a:normAutofit fontScale="92500" lnSpcReduction="10000"/>
          </a:bodyPr>
          <a:lstStyle/>
          <a:p>
            <a:r>
              <a:rPr lang="en-GB" dirty="0"/>
              <a:t>Observing how </a:t>
            </a:r>
            <a:r>
              <a:rPr lang="en-GB"/>
              <a:t>different liquids </a:t>
            </a:r>
            <a:r>
              <a:rPr lang="en-GB" dirty="0"/>
              <a:t>freeze and melt</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70982"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000" i="1" dirty="0">
                <a:solidFill>
                  <a:srgbClr val="FF0000"/>
                </a:solidFill>
              </a:rPr>
              <a:t>Ask an adult if you can investigate freezing and melting with them.</a:t>
            </a:r>
          </a:p>
          <a:p>
            <a:pPr marL="0" indent="0">
              <a:buNone/>
            </a:pPr>
            <a:r>
              <a:rPr lang="en-GB" sz="2000" i="1" dirty="0">
                <a:solidFill>
                  <a:srgbClr val="FF0000"/>
                </a:solidFill>
              </a:rPr>
              <a:t>This activity is described in ‘Science Fun At Home’ – Activity 2: Melting ice. </a:t>
            </a:r>
            <a:r>
              <a:rPr lang="en-GB" sz="1800" u="sng" dirty="0">
                <a:hlinkClick r:id="rId2"/>
              </a:rPr>
              <a:t>https://pstt.org.uk/application/files/9315/8513/5527/1._Science_with_Ice.pdf</a:t>
            </a:r>
            <a:endParaRPr lang="en-GB" sz="1800" u="sng" dirty="0"/>
          </a:p>
          <a:p>
            <a:pPr marL="0" indent="0">
              <a:buNone/>
            </a:pPr>
            <a:endParaRPr lang="en-GB" sz="2000" u="sng" dirty="0"/>
          </a:p>
          <a:p>
            <a:pPr marL="0" indent="0">
              <a:buNone/>
            </a:pPr>
            <a:endParaRPr lang="en-GB" sz="2000" dirty="0">
              <a:solidFill>
                <a:srgbClr val="002060"/>
              </a:solidFill>
            </a:endParaRPr>
          </a:p>
          <a:p>
            <a:pPr marL="0" indent="0">
              <a:buNone/>
            </a:pPr>
            <a:endParaRPr lang="en-GB" sz="2000" dirty="0">
              <a:solidFill>
                <a:srgbClr val="002060"/>
              </a:solidFill>
            </a:endParaRPr>
          </a:p>
          <a:p>
            <a:pPr marL="0" indent="0">
              <a:buNone/>
            </a:pPr>
            <a:endParaRPr lang="en-GB" sz="2000" dirty="0">
              <a:solidFill>
                <a:srgbClr val="002060"/>
              </a:solidFill>
            </a:endParaRPr>
          </a:p>
          <a:p>
            <a:pPr marL="0" indent="0">
              <a:buNone/>
            </a:pPr>
            <a:r>
              <a:rPr lang="en-GB" sz="2000" dirty="0">
                <a:solidFill>
                  <a:srgbClr val="002060"/>
                </a:solidFill>
              </a:rPr>
              <a:t>What happens when you freeze different liquids?</a:t>
            </a:r>
          </a:p>
          <a:p>
            <a:pPr marL="0" indent="0">
              <a:buNone/>
            </a:pPr>
            <a:r>
              <a:rPr lang="en-GB" sz="2000" dirty="0">
                <a:solidFill>
                  <a:srgbClr val="002060"/>
                </a:solidFill>
              </a:rPr>
              <a:t>Do liquids all freeze in the same way?</a:t>
            </a:r>
          </a:p>
          <a:p>
            <a:pPr marL="0" indent="0">
              <a:buNone/>
            </a:pPr>
            <a:endParaRPr lang="en-GB" sz="2000" dirty="0">
              <a:solidFill>
                <a:srgbClr val="002060"/>
              </a:solidFill>
            </a:endParaRPr>
          </a:p>
          <a:p>
            <a:pPr marL="0" indent="0">
              <a:buNone/>
            </a:pPr>
            <a:endParaRPr lang="en-GB" sz="2000" dirty="0">
              <a:solidFill>
                <a:srgbClr val="002060"/>
              </a:solidFill>
            </a:endParaRPr>
          </a:p>
          <a:p>
            <a:pPr marL="0" indent="0">
              <a:buNone/>
            </a:pPr>
            <a:endParaRPr lang="en-GB" sz="2000" dirty="0">
              <a:solidFill>
                <a:schemeClr val="tx1"/>
              </a:solidFill>
            </a:endParaRPr>
          </a:p>
          <a:p>
            <a:pPr marL="0" indent="0">
              <a:buNone/>
            </a:pPr>
            <a:endParaRPr lang="en-GB" sz="2000" kern="0" dirty="0">
              <a:solidFill>
                <a:schemeClr val="tx1"/>
              </a:solidFill>
            </a:endParaRPr>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endParaRPr lang="en-GB" sz="2000" dirty="0">
              <a:solidFill>
                <a:schemeClr val="tx1"/>
              </a:solidFill>
            </a:endParaRPr>
          </a:p>
          <a:p>
            <a:endParaRPr lang="en-GB" sz="2000" dirty="0">
              <a:solidFill>
                <a:schemeClr val="tx1"/>
              </a:solidFill>
            </a:endParaRPr>
          </a:p>
          <a:p>
            <a:endParaRPr lang="en-GB" sz="2000" dirty="0">
              <a:solidFill>
                <a:schemeClr val="tx1"/>
              </a:solidFill>
            </a:endParaRPr>
          </a:p>
        </p:txBody>
      </p:sp>
      <p:sp>
        <p:nvSpPr>
          <p:cNvPr id="8" name="TextBox 7">
            <a:extLst>
              <a:ext uri="{FF2B5EF4-FFF2-40B4-BE49-F238E27FC236}">
                <a16:creationId xmlns:a16="http://schemas.microsoft.com/office/drawing/2014/main" id="{79B46AC2-87E5-4792-B4B5-8EEC446DFCD9}"/>
              </a:ext>
            </a:extLst>
          </p:cNvPr>
          <p:cNvSpPr txBox="1"/>
          <p:nvPr/>
        </p:nvSpPr>
        <p:spPr>
          <a:xfrm>
            <a:off x="1468072" y="800778"/>
            <a:ext cx="7088697" cy="369332"/>
          </a:xfrm>
          <a:prstGeom prst="rect">
            <a:avLst/>
          </a:prstGeom>
          <a:noFill/>
        </p:spPr>
        <p:txBody>
          <a:bodyPr wrap="square" rtlCol="0">
            <a:spAutoFit/>
          </a:bodyPr>
          <a:lstStyle/>
          <a:p>
            <a:r>
              <a:rPr lang="en-GB" b="1" i="1" dirty="0">
                <a:solidFill>
                  <a:schemeClr val="bg1"/>
                </a:solidFill>
                <a:latin typeface="+mj-lt"/>
              </a:rPr>
              <a:t>(20-30 minutes, plus time for freezing the liquids)</a:t>
            </a:r>
          </a:p>
        </p:txBody>
      </p:sp>
      <p:pic>
        <p:nvPicPr>
          <p:cNvPr id="19" name="Picture 18" descr="A picture containing object, clock&#10;&#10;Description automatically generated">
            <a:extLst>
              <a:ext uri="{FF2B5EF4-FFF2-40B4-BE49-F238E27FC236}">
                <a16:creationId xmlns:a16="http://schemas.microsoft.com/office/drawing/2014/main" id="{585CF992-C1DB-4465-B32C-B5E433B2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4A491BCC-FA39-4E03-A59B-D6FCFDD32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4581" y="3429000"/>
            <a:ext cx="3756307" cy="1480888"/>
          </a:xfrm>
          <a:prstGeom prst="rect">
            <a:avLst/>
          </a:prstGeom>
        </p:spPr>
      </p:pic>
      <p:grpSp>
        <p:nvGrpSpPr>
          <p:cNvPr id="18" name="Group 17">
            <a:extLst>
              <a:ext uri="{FF2B5EF4-FFF2-40B4-BE49-F238E27FC236}">
                <a16:creationId xmlns:a16="http://schemas.microsoft.com/office/drawing/2014/main" id="{B0036D92-B3E0-4172-8855-FCD29C7F3926}"/>
              </a:ext>
            </a:extLst>
          </p:cNvPr>
          <p:cNvGrpSpPr/>
          <p:nvPr/>
        </p:nvGrpSpPr>
        <p:grpSpPr>
          <a:xfrm>
            <a:off x="6431986" y="1711293"/>
            <a:ext cx="4602958" cy="4305868"/>
            <a:chOff x="6431986" y="1711293"/>
            <a:chExt cx="4602958" cy="4305868"/>
          </a:xfrm>
        </p:grpSpPr>
        <p:sp>
          <p:nvSpPr>
            <p:cNvPr id="10" name="TextBox 9">
              <a:extLst>
                <a:ext uri="{FF2B5EF4-FFF2-40B4-BE49-F238E27FC236}">
                  <a16:creationId xmlns:a16="http://schemas.microsoft.com/office/drawing/2014/main" id="{881C6E11-DEC6-4BB5-AF5C-5EC70DB8A063}"/>
                </a:ext>
              </a:extLst>
            </p:cNvPr>
            <p:cNvSpPr txBox="1"/>
            <p:nvPr/>
          </p:nvSpPr>
          <p:spPr>
            <a:xfrm>
              <a:off x="6431986" y="1711293"/>
              <a:ext cx="4602958" cy="3693319"/>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You will need: </a:t>
              </a:r>
            </a:p>
            <a:p>
              <a:pPr marL="342900" indent="-342900" algn="l">
                <a:buFont typeface="Arial" panose="020B0604020202020204" pitchFamily="34" charset="0"/>
                <a:buChar char="•"/>
              </a:pPr>
              <a:r>
                <a:rPr lang="en-GB" sz="2000" kern="0" dirty="0">
                  <a:ea typeface="Lato Black" panose="020F0502020204030203" pitchFamily="34" charset="0"/>
                  <a:cs typeface="Lato Black" panose="020F0502020204030203" pitchFamily="34" charset="0"/>
                </a:rPr>
                <a:t>An empty ice cube tray and a plate.</a:t>
              </a:r>
            </a:p>
            <a:p>
              <a:pPr marL="342900" indent="-342900" algn="l">
                <a:buFont typeface="Arial" panose="020B0604020202020204" pitchFamily="34" charset="0"/>
                <a:buChar char="•"/>
              </a:pPr>
              <a:endParaRPr lang="en-GB" sz="2000" kern="0" dirty="0">
                <a:ea typeface="Lato Black" panose="020F0502020204030203" pitchFamily="34" charset="0"/>
                <a:cs typeface="Lato Black" panose="020F0502020204030203" pitchFamily="34" charset="0"/>
              </a:endParaRPr>
            </a:p>
            <a:p>
              <a:pPr algn="l"/>
              <a:endParaRPr lang="en-GB" sz="2000" kern="0" dirty="0">
                <a:ea typeface="Lato Black" panose="020F0502020204030203" pitchFamily="34" charset="0"/>
                <a:cs typeface="Lato Black" panose="020F0502020204030203" pitchFamily="34" charset="0"/>
              </a:endParaRPr>
            </a:p>
            <a:p>
              <a:pPr algn="l"/>
              <a:endParaRPr lang="en-GB" sz="2000" kern="0" dirty="0">
                <a:ea typeface="Lato Black" panose="020F0502020204030203" pitchFamily="34" charset="0"/>
                <a:cs typeface="Lato Black" panose="020F0502020204030203" pitchFamily="34" charset="0"/>
              </a:endParaRPr>
            </a:p>
            <a:p>
              <a:pPr marL="342900" indent="-342900" algn="l">
                <a:buFont typeface="Arial" panose="020B0604020202020204" pitchFamily="34" charset="0"/>
                <a:buChar char="•"/>
              </a:pPr>
              <a:r>
                <a:rPr lang="en-GB" sz="2000" kern="0" dirty="0">
                  <a:ea typeface="Lato Black" panose="020F0502020204030203" pitchFamily="34" charset="0"/>
                  <a:cs typeface="Lato Black" panose="020F0502020204030203" pitchFamily="34" charset="0"/>
                </a:rPr>
                <a:t>liquids such as water, fizzy drink, milk, fruit juice/squash, cooking oil, ketchup.</a:t>
              </a:r>
            </a:p>
            <a:p>
              <a:pPr algn="l"/>
              <a:endParaRPr lang="en-GB" sz="2000" kern="0" dirty="0">
                <a:ea typeface="Lato Black" panose="020F0502020204030203" pitchFamily="34" charset="0"/>
                <a:cs typeface="Lato Black" panose="020F0502020204030203" pitchFamily="34" charset="0"/>
              </a:endParaRPr>
            </a:p>
            <a:p>
              <a:pPr marL="342900" indent="-342900" algn="l">
                <a:buFont typeface="Arial" panose="020B0604020202020204" pitchFamily="34" charset="0"/>
                <a:buChar char="•"/>
              </a:pPr>
              <a:endParaRPr lang="en-GB" sz="2000" kern="0" dirty="0">
                <a:ea typeface="Lato Black" panose="020F0502020204030203" pitchFamily="34" charset="0"/>
                <a:cs typeface="Lato Black" panose="020F0502020204030203" pitchFamily="34" charset="0"/>
              </a:endParaRPr>
            </a:p>
            <a:p>
              <a:pPr algn="l"/>
              <a:endParaRPr lang="en-GB" sz="2000" kern="0" dirty="0">
                <a:ea typeface="Lato Black" panose="020F0502020204030203" pitchFamily="34" charset="0"/>
                <a:cs typeface="Lato Black" panose="020F0502020204030203" pitchFamily="34" charset="0"/>
              </a:endParaRPr>
            </a:p>
            <a:p>
              <a:pPr algn="l"/>
              <a:endParaRPr lang="en-GB" sz="2000" kern="0" dirty="0">
                <a:ea typeface="Lato Black" panose="020F0502020204030203" pitchFamily="34" charset="0"/>
                <a:cs typeface="Lato Black" panose="020F0502020204030203" pitchFamily="34" charset="0"/>
              </a:endParaRPr>
            </a:p>
            <a:p>
              <a:pPr marL="342900" indent="-342900" algn="l">
                <a:buFont typeface="Arial" panose="020B0604020202020204" pitchFamily="34" charset="0"/>
                <a:buChar char="•"/>
              </a:pPr>
              <a:r>
                <a:rPr lang="en-GB" sz="2000" kern="0" dirty="0">
                  <a:ea typeface="Lato Black" panose="020F0502020204030203" pitchFamily="34" charset="0"/>
                  <a:cs typeface="Lato Black" panose="020F0502020204030203" pitchFamily="34" charset="0"/>
                </a:rPr>
                <a:t>a small amount of salt.</a:t>
              </a:r>
            </a:p>
          </p:txBody>
        </p:sp>
        <p:pic>
          <p:nvPicPr>
            <p:cNvPr id="13" name="Picture 12">
              <a:extLst>
                <a:ext uri="{FF2B5EF4-FFF2-40B4-BE49-F238E27FC236}">
                  <a16:creationId xmlns:a16="http://schemas.microsoft.com/office/drawing/2014/main" id="{B99AD774-4488-4D41-BBC0-455CA9CECC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986" y="2400407"/>
              <a:ext cx="1892249" cy="805020"/>
            </a:xfrm>
            <a:prstGeom prst="rect">
              <a:avLst/>
            </a:prstGeom>
          </p:spPr>
        </p:pic>
        <p:pic>
          <p:nvPicPr>
            <p:cNvPr id="15" name="Picture 14" descr="An empty bottle on a table&#10;&#10;Description automatically generated">
              <a:extLst>
                <a:ext uri="{FF2B5EF4-FFF2-40B4-BE49-F238E27FC236}">
                  <a16:creationId xmlns:a16="http://schemas.microsoft.com/office/drawing/2014/main" id="{DE7C9734-7A9F-41CA-B13F-766462AF8F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1986" y="3902809"/>
              <a:ext cx="510352" cy="1144516"/>
            </a:xfrm>
            <a:prstGeom prst="rect">
              <a:avLst/>
            </a:prstGeom>
          </p:spPr>
        </p:pic>
        <p:pic>
          <p:nvPicPr>
            <p:cNvPr id="17" name="Picture 16" descr="A picture containing indoor, table, cup, food&#10;&#10;Description automatically generated">
              <a:extLst>
                <a:ext uri="{FF2B5EF4-FFF2-40B4-BE49-F238E27FC236}">
                  <a16:creationId xmlns:a16="http://schemas.microsoft.com/office/drawing/2014/main" id="{45BEC472-4E25-4710-8ACA-EE9B7C0B3C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7526" y="3911077"/>
              <a:ext cx="403273" cy="1136248"/>
            </a:xfrm>
            <a:prstGeom prst="rect">
              <a:avLst/>
            </a:prstGeom>
          </p:spPr>
        </p:pic>
        <p:pic>
          <p:nvPicPr>
            <p:cNvPr id="20" name="Picture 19" descr="A bottle and a glass of orange juice&#10;&#10;Description automatically generated">
              <a:extLst>
                <a:ext uri="{FF2B5EF4-FFF2-40B4-BE49-F238E27FC236}">
                  <a16:creationId xmlns:a16="http://schemas.microsoft.com/office/drawing/2014/main" id="{EF348A11-681D-417E-BA40-DF915CF14A5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8808413" y="3911077"/>
              <a:ext cx="579746" cy="1136248"/>
            </a:xfrm>
            <a:prstGeom prst="rect">
              <a:avLst/>
            </a:prstGeom>
          </p:spPr>
        </p:pic>
        <p:pic>
          <p:nvPicPr>
            <p:cNvPr id="22" name="Picture 21" descr="A close up of a bowl&#10;&#10;Description automatically generated">
              <a:extLst>
                <a:ext uri="{FF2B5EF4-FFF2-40B4-BE49-F238E27FC236}">
                  <a16:creationId xmlns:a16="http://schemas.microsoft.com/office/drawing/2014/main" id="{9D15A32F-2ECF-495E-9779-BD6BFC3272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1986" y="5444954"/>
              <a:ext cx="1042514" cy="572207"/>
            </a:xfrm>
            <a:prstGeom prst="rect">
              <a:avLst/>
            </a:prstGeom>
          </p:spPr>
        </p:pic>
        <p:pic>
          <p:nvPicPr>
            <p:cNvPr id="24" name="Picture 23" descr="A picture containing cup, table, sitting, indoor&#10;&#10;Description automatically generated">
              <a:extLst>
                <a:ext uri="{FF2B5EF4-FFF2-40B4-BE49-F238E27FC236}">
                  <a16:creationId xmlns:a16="http://schemas.microsoft.com/office/drawing/2014/main" id="{4548D6BB-5F2B-4368-8D39-6EB3896665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005768" y="3920532"/>
              <a:ext cx="593278" cy="1136248"/>
            </a:xfrm>
            <a:prstGeom prst="rect">
              <a:avLst/>
            </a:prstGeom>
          </p:spPr>
        </p:pic>
        <p:pic>
          <p:nvPicPr>
            <p:cNvPr id="26" name="Picture 25" descr="A picture containing cup, table, sitting, coffee&#10;&#10;Description automatically generated">
              <a:extLst>
                <a:ext uri="{FF2B5EF4-FFF2-40B4-BE49-F238E27FC236}">
                  <a16:creationId xmlns:a16="http://schemas.microsoft.com/office/drawing/2014/main" id="{FE8E92BF-24B9-45EE-B494-D393259F45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10166" y="3915563"/>
              <a:ext cx="504554" cy="1131762"/>
            </a:xfrm>
            <a:prstGeom prst="rect">
              <a:avLst/>
            </a:prstGeom>
          </p:spPr>
        </p:pic>
        <p:pic>
          <p:nvPicPr>
            <p:cNvPr id="12" name="Picture 11" descr="A blue and white plate sitting on top of a wooden table&#10;&#10;Description automatically generated">
              <a:extLst>
                <a:ext uri="{FF2B5EF4-FFF2-40B4-BE49-F238E27FC236}">
                  <a16:creationId xmlns:a16="http://schemas.microsoft.com/office/drawing/2014/main" id="{563D0F7E-A762-497F-B75A-445C9C802C7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8556769" y="2400407"/>
              <a:ext cx="1304132" cy="805020"/>
            </a:xfrm>
            <a:prstGeom prst="rect">
              <a:avLst/>
            </a:prstGeom>
          </p:spPr>
        </p:pic>
        <p:pic>
          <p:nvPicPr>
            <p:cNvPr id="16" name="Picture 15" descr="A glass cup on a table&#10;&#10;Description automatically generated">
              <a:extLst>
                <a:ext uri="{FF2B5EF4-FFF2-40B4-BE49-F238E27FC236}">
                  <a16:creationId xmlns:a16="http://schemas.microsoft.com/office/drawing/2014/main" id="{0426CD88-B933-42B7-9A38-B24B7BC725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152599" y="3918503"/>
              <a:ext cx="643802" cy="1140307"/>
            </a:xfrm>
            <a:prstGeom prst="rect">
              <a:avLst/>
            </a:prstGeom>
          </p:spPr>
        </p:pic>
      </p:grpSp>
    </p:spTree>
    <p:extLst>
      <p:ext uri="{BB962C8B-B14F-4D97-AF65-F5344CB8AC3E}">
        <p14:creationId xmlns:p14="http://schemas.microsoft.com/office/powerpoint/2010/main" val="881912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A5566C-1F10-4C8B-8609-FC4A26683B8E}"/>
              </a:ext>
            </a:extLst>
          </p:cNvPr>
          <p:cNvSpPr>
            <a:spLocks noGrp="1"/>
          </p:cNvSpPr>
          <p:nvPr>
            <p:ph type="sldNum" sz="quarter" idx="14"/>
          </p:nvPr>
        </p:nvSpPr>
        <p:spPr>
          <a:xfrm>
            <a:off x="0" y="6431455"/>
            <a:ext cx="529209" cy="365125"/>
          </a:xfrm>
        </p:spPr>
        <p:txBody>
          <a:bodyPr/>
          <a:lstStyle/>
          <a:p>
            <a:fld id="{F378E5E1-2CB7-4E78-9DCC-07AB18866500}" type="slidenum">
              <a:rPr lang="en-GB" smtClean="0"/>
              <a:pPr/>
              <a:t>5</a:t>
            </a:fld>
            <a:endParaRPr lang="en-GB" dirty="0"/>
          </a:p>
        </p:txBody>
      </p:sp>
      <p:sp>
        <p:nvSpPr>
          <p:cNvPr id="3" name="Content Placeholder 2">
            <a:extLst>
              <a:ext uri="{FF2B5EF4-FFF2-40B4-BE49-F238E27FC236}">
                <a16:creationId xmlns:a16="http://schemas.microsoft.com/office/drawing/2014/main" id="{FB83C298-E2AB-48E7-8261-F666934466FF}"/>
              </a:ext>
            </a:extLst>
          </p:cNvPr>
          <p:cNvSpPr txBox="1">
            <a:spLocks/>
          </p:cNvSpPr>
          <p:nvPr/>
        </p:nvSpPr>
        <p:spPr>
          <a:xfrm>
            <a:off x="251534" y="145004"/>
            <a:ext cx="5844466" cy="6574706"/>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1800" dirty="0">
                <a:solidFill>
                  <a:srgbClr val="FF0000"/>
                </a:solidFill>
              </a:rPr>
              <a:t>Ask an adult to work with you.</a:t>
            </a:r>
          </a:p>
          <a:p>
            <a:pPr marL="0" indent="0">
              <a:lnSpc>
                <a:spcPct val="100000"/>
              </a:lnSpc>
              <a:spcBef>
                <a:spcPts val="600"/>
              </a:spcBef>
              <a:buNone/>
            </a:pPr>
            <a:endParaRPr lang="en-GB" sz="1800" dirty="0">
              <a:solidFill>
                <a:schemeClr val="tx1"/>
              </a:solidFill>
            </a:endParaRPr>
          </a:p>
          <a:p>
            <a:pPr marL="0" indent="0">
              <a:lnSpc>
                <a:spcPct val="100000"/>
              </a:lnSpc>
              <a:spcBef>
                <a:spcPts val="600"/>
              </a:spcBef>
              <a:buNone/>
            </a:pPr>
            <a:endParaRPr lang="en-GB" sz="1800" dirty="0">
              <a:solidFill>
                <a:schemeClr val="tx1"/>
              </a:solidFill>
            </a:endParaRPr>
          </a:p>
          <a:p>
            <a:pPr marL="0" indent="0">
              <a:lnSpc>
                <a:spcPct val="100000"/>
              </a:lnSpc>
              <a:spcBef>
                <a:spcPts val="600"/>
              </a:spcBef>
              <a:buNone/>
            </a:pPr>
            <a:endParaRPr lang="en-GB" sz="1800" dirty="0">
              <a:solidFill>
                <a:schemeClr val="tx1"/>
              </a:solidFill>
            </a:endParaRPr>
          </a:p>
        </p:txBody>
      </p:sp>
      <p:sp>
        <p:nvSpPr>
          <p:cNvPr id="4" name="Content Placeholder 2">
            <a:extLst>
              <a:ext uri="{FF2B5EF4-FFF2-40B4-BE49-F238E27FC236}">
                <a16:creationId xmlns:a16="http://schemas.microsoft.com/office/drawing/2014/main" id="{1963C878-0145-4B39-83A1-0FA000DA3A76}"/>
              </a:ext>
            </a:extLst>
          </p:cNvPr>
          <p:cNvSpPr txBox="1">
            <a:spLocks/>
          </p:cNvSpPr>
          <p:nvPr/>
        </p:nvSpPr>
        <p:spPr>
          <a:xfrm>
            <a:off x="6214871" y="145004"/>
            <a:ext cx="5367642" cy="6574707"/>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000" dirty="0">
                <a:solidFill>
                  <a:schemeClr val="tx1">
                    <a:lumMod val="85000"/>
                    <a:lumOff val="15000"/>
                  </a:schemeClr>
                </a:solidFill>
              </a:rPr>
              <a:t>I can compare ice and other frozen liquids. </a:t>
            </a:r>
          </a:p>
          <a:p>
            <a:pPr marL="0" indent="0">
              <a:buNone/>
            </a:pPr>
            <a:r>
              <a:rPr lang="en-GB" sz="2000" dirty="0">
                <a:solidFill>
                  <a:schemeClr val="tx1">
                    <a:lumMod val="85000"/>
                    <a:lumOff val="15000"/>
                  </a:schemeClr>
                </a:solidFill>
              </a:rPr>
              <a:t>I can observe how different solids melt.</a:t>
            </a:r>
          </a:p>
          <a:p>
            <a:pPr marL="0" indent="0">
              <a:buNone/>
            </a:pPr>
            <a:endParaRPr lang="en-GB" sz="2000" dirty="0">
              <a:solidFill>
                <a:srgbClr val="FF0000"/>
              </a:solidFill>
            </a:endParaRPr>
          </a:p>
        </p:txBody>
      </p:sp>
      <p:grpSp>
        <p:nvGrpSpPr>
          <p:cNvPr id="5" name="Group 4">
            <a:extLst>
              <a:ext uri="{FF2B5EF4-FFF2-40B4-BE49-F238E27FC236}">
                <a16:creationId xmlns:a16="http://schemas.microsoft.com/office/drawing/2014/main" id="{D9669026-D7DE-42DF-A9F5-ACBE245EBCC1}"/>
              </a:ext>
            </a:extLst>
          </p:cNvPr>
          <p:cNvGrpSpPr/>
          <p:nvPr/>
        </p:nvGrpSpPr>
        <p:grpSpPr>
          <a:xfrm>
            <a:off x="1393794" y="2974020"/>
            <a:ext cx="3347821" cy="951858"/>
            <a:chOff x="1192806" y="2860890"/>
            <a:chExt cx="3437803" cy="1077056"/>
          </a:xfrm>
        </p:grpSpPr>
        <p:pic>
          <p:nvPicPr>
            <p:cNvPr id="6" name="Picture 5" descr="A picture containing indoor, food, table&#10;&#10;Description automatically generated">
              <a:extLst>
                <a:ext uri="{FF2B5EF4-FFF2-40B4-BE49-F238E27FC236}">
                  <a16:creationId xmlns:a16="http://schemas.microsoft.com/office/drawing/2014/main" id="{701A5106-1D95-462A-AAB7-1746441A1FC3}"/>
                </a:ext>
              </a:extLst>
            </p:cNvPr>
            <p:cNvPicPr>
              <a:picLocks noChangeAspect="1"/>
            </p:cNvPicPr>
            <p:nvPr/>
          </p:nvPicPr>
          <p:blipFill rotWithShape="1">
            <a:blip r:embed="rId2">
              <a:extLst>
                <a:ext uri="{28A0092B-C50C-407E-A947-70E740481C1C}">
                  <a14:useLocalDpi xmlns:a14="http://schemas.microsoft.com/office/drawing/2010/main" val="0"/>
                </a:ext>
              </a:extLst>
            </a:blip>
            <a:srcRect t="65817" b="3051"/>
            <a:stretch/>
          </p:blipFill>
          <p:spPr>
            <a:xfrm>
              <a:off x="2764355" y="2874906"/>
              <a:ext cx="1866254" cy="1063040"/>
            </a:xfrm>
            <a:prstGeom prst="rect">
              <a:avLst/>
            </a:prstGeom>
          </p:spPr>
        </p:pic>
        <p:pic>
          <p:nvPicPr>
            <p:cNvPr id="8" name="Picture 7" descr="A picture containing indoor, food, table&#10;&#10;Description automatically generated">
              <a:extLst>
                <a:ext uri="{FF2B5EF4-FFF2-40B4-BE49-F238E27FC236}">
                  <a16:creationId xmlns:a16="http://schemas.microsoft.com/office/drawing/2014/main" id="{4EC25A29-C418-4805-9E96-1E907CCFCAE2}"/>
                </a:ext>
              </a:extLst>
            </p:cNvPr>
            <p:cNvPicPr>
              <a:picLocks noChangeAspect="1"/>
            </p:cNvPicPr>
            <p:nvPr/>
          </p:nvPicPr>
          <p:blipFill rotWithShape="1">
            <a:blip r:embed="rId2">
              <a:extLst>
                <a:ext uri="{28A0092B-C50C-407E-A947-70E740481C1C}">
                  <a14:useLocalDpi xmlns:a14="http://schemas.microsoft.com/office/drawing/2010/main" val="0"/>
                </a:ext>
              </a:extLst>
            </a:blip>
            <a:srcRect t="3306" b="44070"/>
            <a:stretch/>
          </p:blipFill>
          <p:spPr>
            <a:xfrm>
              <a:off x="1192806" y="2860890"/>
              <a:ext cx="1104082" cy="1063040"/>
            </a:xfrm>
            <a:prstGeom prst="rect">
              <a:avLst/>
            </a:prstGeom>
          </p:spPr>
        </p:pic>
      </p:grpSp>
      <p:pic>
        <p:nvPicPr>
          <p:cNvPr id="10" name="Picture 9" descr="A picture containing street&#10;&#10;Description automatically generated">
            <a:extLst>
              <a:ext uri="{FF2B5EF4-FFF2-40B4-BE49-F238E27FC236}">
                <a16:creationId xmlns:a16="http://schemas.microsoft.com/office/drawing/2014/main" id="{28A2F4EA-14E8-4013-B876-86B2D279B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023" y="1018157"/>
            <a:ext cx="5039058" cy="5595860"/>
          </a:xfrm>
          <a:prstGeom prst="rect">
            <a:avLst/>
          </a:prstGeom>
        </p:spPr>
      </p:pic>
      <p:sp>
        <p:nvSpPr>
          <p:cNvPr id="7" name="TextBox 6">
            <a:extLst>
              <a:ext uri="{FF2B5EF4-FFF2-40B4-BE49-F238E27FC236}">
                <a16:creationId xmlns:a16="http://schemas.microsoft.com/office/drawing/2014/main" id="{A5855E33-58DF-44A1-808D-554E1EF9BCB0}"/>
              </a:ext>
            </a:extLst>
          </p:cNvPr>
          <p:cNvSpPr txBox="1"/>
          <p:nvPr/>
        </p:nvSpPr>
        <p:spPr>
          <a:xfrm>
            <a:off x="335627" y="583151"/>
            <a:ext cx="5465097" cy="2167081"/>
          </a:xfrm>
          <a:prstGeom prst="rect">
            <a:avLst/>
          </a:prstGeom>
        </p:spPr>
        <p:txBody>
          <a:bodyPr wrap="square" lIns="0" tIns="0" rIns="0" bIns="0" rtlCol="0">
            <a:noAutofit/>
          </a:bodyPr>
          <a:lstStyle/>
          <a:p>
            <a:pPr>
              <a:spcBef>
                <a:spcPts val="600"/>
              </a:spcBef>
            </a:pPr>
            <a:r>
              <a:rPr lang="en-GB" b="1" dirty="0"/>
              <a:t>Setting up and freezing:</a:t>
            </a:r>
          </a:p>
          <a:p>
            <a:pPr marL="342900" indent="-342900">
              <a:lnSpc>
                <a:spcPct val="100000"/>
              </a:lnSpc>
              <a:spcBef>
                <a:spcPts val="600"/>
              </a:spcBef>
              <a:buFont typeface="Arial" panose="020B0604020202020204" pitchFamily="34" charset="0"/>
              <a:buChar char="•"/>
            </a:pPr>
            <a:r>
              <a:rPr lang="en-GB" dirty="0"/>
              <a:t>Choose 4 to 6 liquids to investigate, such as water, fizzy drink, milk, fruit juice / squash, cooking oil, ketchup or salt water (add a small amount of salt to some water).</a:t>
            </a:r>
          </a:p>
          <a:p>
            <a:pPr marL="342900" indent="-342900">
              <a:lnSpc>
                <a:spcPct val="100000"/>
              </a:lnSpc>
              <a:spcBef>
                <a:spcPts val="600"/>
              </a:spcBef>
              <a:buFont typeface="Arial" panose="020B0604020202020204" pitchFamily="34" charset="0"/>
              <a:buChar char="•"/>
            </a:pPr>
            <a:r>
              <a:rPr lang="en-GB" dirty="0"/>
              <a:t>Using an ice tray, pour the </a:t>
            </a:r>
            <a:r>
              <a:rPr lang="en-GB" b="1" dirty="0"/>
              <a:t>same volume of each liquid </a:t>
            </a:r>
            <a:r>
              <a:rPr lang="en-GB" dirty="0"/>
              <a:t>into separate compartments.</a:t>
            </a:r>
          </a:p>
          <a:p>
            <a:pPr marL="342900" indent="-342900">
              <a:lnSpc>
                <a:spcPct val="100000"/>
              </a:lnSpc>
              <a:spcBef>
                <a:spcPts val="600"/>
              </a:spcBef>
              <a:buFont typeface="Arial" panose="020B0604020202020204" pitchFamily="34" charset="0"/>
              <a:buChar char="•"/>
            </a:pPr>
            <a:r>
              <a:rPr lang="en-GB" dirty="0"/>
              <a:t>Label each compartment or draw a sketch.</a:t>
            </a:r>
            <a:endParaRPr lang="en-GB" i="1" kern="0" dirty="0">
              <a:solidFill>
                <a:schemeClr val="bg1"/>
              </a:solidFill>
              <a:ea typeface="Lato Black" panose="020F0502020204030203" pitchFamily="34" charset="0"/>
              <a:cs typeface="Lato Black" panose="020F0502020204030203" pitchFamily="34" charset="0"/>
            </a:endParaRPr>
          </a:p>
        </p:txBody>
      </p:sp>
      <p:sp>
        <p:nvSpPr>
          <p:cNvPr id="11" name="TextBox 10">
            <a:extLst>
              <a:ext uri="{FF2B5EF4-FFF2-40B4-BE49-F238E27FC236}">
                <a16:creationId xmlns:a16="http://schemas.microsoft.com/office/drawing/2014/main" id="{CF7E14C3-ACEF-4244-BDF4-2EDEF1BC0FC0}"/>
              </a:ext>
            </a:extLst>
          </p:cNvPr>
          <p:cNvSpPr txBox="1"/>
          <p:nvPr/>
        </p:nvSpPr>
        <p:spPr>
          <a:xfrm>
            <a:off x="335627" y="4009642"/>
            <a:ext cx="5465097" cy="2523768"/>
          </a:xfrm>
          <a:prstGeom prst="rect">
            <a:avLst/>
          </a:prstGeom>
        </p:spPr>
        <p:txBody>
          <a:bodyPr wrap="square" lIns="0" tIns="0" rIns="0" bIns="0" rtlCol="0">
            <a:spAutoFit/>
          </a:bodyPr>
          <a:lstStyle/>
          <a:p>
            <a:pPr marL="285750" indent="-285750">
              <a:lnSpc>
                <a:spcPct val="100000"/>
              </a:lnSpc>
              <a:spcBef>
                <a:spcPts val="600"/>
              </a:spcBef>
              <a:buFont typeface="Arial" panose="020B0604020202020204" pitchFamily="34" charset="0"/>
              <a:buChar char="•"/>
            </a:pPr>
            <a:r>
              <a:rPr lang="en-GB" dirty="0"/>
              <a:t>Put in a freezer for two to three hours (or overnight).</a:t>
            </a:r>
          </a:p>
          <a:p>
            <a:pPr>
              <a:spcBef>
                <a:spcPts val="600"/>
              </a:spcBef>
            </a:pPr>
            <a:r>
              <a:rPr lang="en-GB" b="1" dirty="0">
                <a:solidFill>
                  <a:srgbClr val="7030A0"/>
                </a:solidFill>
              </a:rPr>
              <a:t>Observing and recording (once frozen):</a:t>
            </a:r>
          </a:p>
          <a:p>
            <a:pPr marL="285750" indent="-285750">
              <a:lnSpc>
                <a:spcPct val="100000"/>
              </a:lnSpc>
              <a:spcBef>
                <a:spcPts val="600"/>
              </a:spcBef>
              <a:buFont typeface="Arial" panose="020B0604020202020204" pitchFamily="34" charset="0"/>
              <a:buChar char="•"/>
            </a:pPr>
            <a:r>
              <a:rPr lang="en-GB" dirty="0">
                <a:solidFill>
                  <a:srgbClr val="7030A0"/>
                </a:solidFill>
              </a:rPr>
              <a:t>Look carefully at each ‘ice cube’ before you pop it out. Have all the liquids frozen in the same way?</a:t>
            </a:r>
          </a:p>
          <a:p>
            <a:pPr marL="285750" indent="-285750">
              <a:lnSpc>
                <a:spcPct val="100000"/>
              </a:lnSpc>
              <a:spcBef>
                <a:spcPts val="600"/>
              </a:spcBef>
              <a:buFont typeface="Arial" panose="020B0604020202020204" pitchFamily="34" charset="0"/>
              <a:buChar char="•"/>
            </a:pPr>
            <a:r>
              <a:rPr lang="en-GB" dirty="0">
                <a:solidFill>
                  <a:srgbClr val="7030A0"/>
                </a:solidFill>
              </a:rPr>
              <a:t>Pop out the cubes onto a plate and take a closer look. Record your observations and/or take a photograph.</a:t>
            </a:r>
          </a:p>
          <a:p>
            <a:pPr marL="285750" indent="-285750">
              <a:lnSpc>
                <a:spcPct val="100000"/>
              </a:lnSpc>
              <a:spcBef>
                <a:spcPts val="600"/>
              </a:spcBef>
              <a:buFont typeface="Arial" panose="020B0604020202020204" pitchFamily="34" charset="0"/>
              <a:buChar char="•"/>
            </a:pPr>
            <a:r>
              <a:rPr lang="en-GB" dirty="0">
                <a:solidFill>
                  <a:srgbClr val="7030A0"/>
                </a:solidFill>
              </a:rPr>
              <a:t>Observe how the cubes start to melt. Talk about any differences you notice. </a:t>
            </a:r>
          </a:p>
        </p:txBody>
      </p:sp>
    </p:spTree>
    <p:extLst>
      <p:ext uri="{BB962C8B-B14F-4D97-AF65-F5344CB8AC3E}">
        <p14:creationId xmlns:p14="http://schemas.microsoft.com/office/powerpoint/2010/main" val="357146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Taking it further…</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6</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8991"/>
            <a:ext cx="10515484" cy="387672"/>
          </a:xfrm>
        </p:spPr>
        <p:txBody>
          <a:bodyPr>
            <a:normAutofit fontScale="92500" lnSpcReduction="10000"/>
          </a:bodyPr>
          <a:lstStyle/>
          <a:p>
            <a:r>
              <a:rPr lang="en-GB" dirty="0"/>
              <a:t>Another option for investigating melting</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38201"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000" dirty="0">
                <a:solidFill>
                  <a:srgbClr val="FF0000"/>
                </a:solidFill>
              </a:rPr>
              <a:t>Ask an adult to work with you. </a:t>
            </a:r>
            <a:r>
              <a:rPr lang="en-GB" sz="2000" i="1" dirty="0">
                <a:solidFill>
                  <a:srgbClr val="FF0000"/>
                </a:solidFill>
              </a:rPr>
              <a:t>This activity is described in ‘Science Fun At Home’ – Activity 2: Melting ice. </a:t>
            </a:r>
            <a:r>
              <a:rPr lang="en-GB" sz="1800" u="sng" dirty="0">
                <a:hlinkClick r:id="rId2"/>
              </a:rPr>
              <a:t>https://pstt.org.uk/application/files/9315/8513/5527/1._Science_with_Ice.pdf</a:t>
            </a:r>
            <a:endParaRPr lang="en-GB" sz="1800" u="sng" dirty="0"/>
          </a:p>
          <a:p>
            <a:pPr marL="0" indent="0">
              <a:lnSpc>
                <a:spcPct val="100000"/>
              </a:lnSpc>
              <a:buNone/>
            </a:pPr>
            <a:endParaRPr lang="en-GB" sz="2000" i="1" dirty="0">
              <a:solidFill>
                <a:schemeClr val="tx1"/>
              </a:solidFill>
            </a:endParaRPr>
          </a:p>
        </p:txBody>
      </p:sp>
      <p:sp>
        <p:nvSpPr>
          <p:cNvPr id="8" name="TextBox 7">
            <a:extLst>
              <a:ext uri="{FF2B5EF4-FFF2-40B4-BE49-F238E27FC236}">
                <a16:creationId xmlns:a16="http://schemas.microsoft.com/office/drawing/2014/main" id="{0D70625B-72B0-4798-8B8E-48BFBC15835E}"/>
              </a:ext>
            </a:extLst>
          </p:cNvPr>
          <p:cNvSpPr txBox="1"/>
          <p:nvPr/>
        </p:nvSpPr>
        <p:spPr>
          <a:xfrm>
            <a:off x="1468072" y="800778"/>
            <a:ext cx="7088697" cy="369332"/>
          </a:xfrm>
          <a:prstGeom prst="rect">
            <a:avLst/>
          </a:prstGeom>
          <a:noFill/>
        </p:spPr>
        <p:txBody>
          <a:bodyPr wrap="square" rtlCol="0">
            <a:spAutoFit/>
          </a:bodyPr>
          <a:lstStyle/>
          <a:p>
            <a:r>
              <a:rPr lang="en-GB" b="1" i="1" dirty="0">
                <a:solidFill>
                  <a:schemeClr val="bg1"/>
                </a:solidFill>
                <a:latin typeface="+mj-lt"/>
              </a:rPr>
              <a:t>(10-15 minutes plus freezing and melting time!)</a:t>
            </a:r>
          </a:p>
        </p:txBody>
      </p:sp>
      <p:pic>
        <p:nvPicPr>
          <p:cNvPr id="9" name="Picture 8" descr="A picture containing object, clock&#10;&#10;Description automatically generated">
            <a:extLst>
              <a:ext uri="{FF2B5EF4-FFF2-40B4-BE49-F238E27FC236}">
                <a16:creationId xmlns:a16="http://schemas.microsoft.com/office/drawing/2014/main" id="{E82C7818-B3BC-4630-88FF-FAA7450C11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grpSp>
        <p:nvGrpSpPr>
          <p:cNvPr id="14" name="Group 13">
            <a:extLst>
              <a:ext uri="{FF2B5EF4-FFF2-40B4-BE49-F238E27FC236}">
                <a16:creationId xmlns:a16="http://schemas.microsoft.com/office/drawing/2014/main" id="{9DA431DE-D1C7-4C89-AA5D-F510ABFECA5A}"/>
              </a:ext>
            </a:extLst>
          </p:cNvPr>
          <p:cNvGrpSpPr/>
          <p:nvPr/>
        </p:nvGrpSpPr>
        <p:grpSpPr>
          <a:xfrm>
            <a:off x="1024457" y="3082771"/>
            <a:ext cx="4849030" cy="2464823"/>
            <a:chOff x="1024457" y="3082771"/>
            <a:chExt cx="4849030" cy="2464823"/>
          </a:xfrm>
        </p:grpSpPr>
        <p:sp>
          <p:nvSpPr>
            <p:cNvPr id="10" name="TextBox 9">
              <a:extLst>
                <a:ext uri="{FF2B5EF4-FFF2-40B4-BE49-F238E27FC236}">
                  <a16:creationId xmlns:a16="http://schemas.microsoft.com/office/drawing/2014/main" id="{6CA3EC5A-21FE-4B78-AB41-6C2E8A507039}"/>
                </a:ext>
              </a:extLst>
            </p:cNvPr>
            <p:cNvSpPr txBox="1"/>
            <p:nvPr/>
          </p:nvSpPr>
          <p:spPr>
            <a:xfrm>
              <a:off x="1088370" y="3082771"/>
              <a:ext cx="3483630" cy="1231106"/>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You will need: </a:t>
              </a:r>
            </a:p>
            <a:p>
              <a:pPr marL="342900" indent="-342900" algn="l">
                <a:buFont typeface="Arial" panose="020B0604020202020204" pitchFamily="34" charset="0"/>
                <a:buChar char="•"/>
              </a:pPr>
              <a:r>
                <a:rPr lang="en-GB" sz="2000" kern="0" dirty="0">
                  <a:ea typeface="Lato Black" panose="020F0502020204030203" pitchFamily="34" charset="0"/>
                  <a:cs typeface="Lato Black" panose="020F0502020204030203" pitchFamily="34" charset="0"/>
                </a:rPr>
                <a:t>An empty ice cube tray.</a:t>
              </a:r>
            </a:p>
            <a:p>
              <a:pPr marL="342900" indent="-342900" algn="l">
                <a:buFont typeface="Arial" panose="020B0604020202020204" pitchFamily="34" charset="0"/>
                <a:buChar char="•"/>
              </a:pPr>
              <a:r>
                <a:rPr lang="en-GB" sz="2000" kern="0" dirty="0">
                  <a:ea typeface="Lato Black" panose="020F0502020204030203" pitchFamily="34" charset="0"/>
                  <a:cs typeface="Lato Black" panose="020F0502020204030203" pitchFamily="34" charset="0"/>
                </a:rPr>
                <a:t>water.</a:t>
              </a:r>
            </a:p>
            <a:p>
              <a:pPr marL="342900" indent="-342900" algn="l">
                <a:buFont typeface="Arial" panose="020B0604020202020204" pitchFamily="34" charset="0"/>
                <a:buChar char="•"/>
              </a:pPr>
              <a:r>
                <a:rPr lang="en-GB" sz="2000" kern="0" dirty="0">
                  <a:ea typeface="Lato Black" panose="020F0502020204030203" pitchFamily="34" charset="0"/>
                  <a:cs typeface="Lato Black" panose="020F0502020204030203" pitchFamily="34" charset="0"/>
                </a:rPr>
                <a:t>4 small bowls or containers.</a:t>
              </a:r>
            </a:p>
          </p:txBody>
        </p:sp>
        <p:pic>
          <p:nvPicPr>
            <p:cNvPr id="11" name="Picture 10" descr="A picture containing table, indoor, food, sitting&#10;&#10;Description automatically generated">
              <a:extLst>
                <a:ext uri="{FF2B5EF4-FFF2-40B4-BE49-F238E27FC236}">
                  <a16:creationId xmlns:a16="http://schemas.microsoft.com/office/drawing/2014/main" id="{F0C438CC-AD5F-41CA-9F3D-9BC253256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5283" y="4575437"/>
              <a:ext cx="2285117" cy="972157"/>
            </a:xfrm>
            <a:prstGeom prst="rect">
              <a:avLst/>
            </a:prstGeom>
          </p:spPr>
        </p:pic>
        <p:pic>
          <p:nvPicPr>
            <p:cNvPr id="13" name="Picture 12" descr="An empty bottle on a table&#10;&#10;Description automatically generated">
              <a:extLst>
                <a:ext uri="{FF2B5EF4-FFF2-40B4-BE49-F238E27FC236}">
                  <a16:creationId xmlns:a16="http://schemas.microsoft.com/office/drawing/2014/main" id="{9E1DC83F-5E5D-4082-9838-ECD365E96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104475" y="3823002"/>
              <a:ext cx="769012" cy="1724591"/>
            </a:xfrm>
            <a:prstGeom prst="rect">
              <a:avLst/>
            </a:prstGeom>
          </p:spPr>
        </p:pic>
        <p:pic>
          <p:nvPicPr>
            <p:cNvPr id="15" name="Picture 14" descr="A picture containing cup, table, indoor, sitting&#10;&#10;Description automatically generated">
              <a:extLst>
                <a:ext uri="{FF2B5EF4-FFF2-40B4-BE49-F238E27FC236}">
                  <a16:creationId xmlns:a16="http://schemas.microsoft.com/office/drawing/2014/main" id="{D1CEC55F-EA43-4F4A-9C77-8D85210E1A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457" y="4575437"/>
              <a:ext cx="1486751" cy="972157"/>
            </a:xfrm>
            <a:prstGeom prst="rect">
              <a:avLst/>
            </a:prstGeom>
          </p:spPr>
        </p:pic>
      </p:grpSp>
      <p:grpSp>
        <p:nvGrpSpPr>
          <p:cNvPr id="3" name="Group 2">
            <a:extLst>
              <a:ext uri="{FF2B5EF4-FFF2-40B4-BE49-F238E27FC236}">
                <a16:creationId xmlns:a16="http://schemas.microsoft.com/office/drawing/2014/main" id="{9C59F7FC-E051-49CA-8B3E-D297AF61D617}"/>
              </a:ext>
            </a:extLst>
          </p:cNvPr>
          <p:cNvGrpSpPr/>
          <p:nvPr/>
        </p:nvGrpSpPr>
        <p:grpSpPr>
          <a:xfrm>
            <a:off x="6172200" y="1591799"/>
            <a:ext cx="5181600" cy="4532822"/>
            <a:chOff x="6172200" y="1591799"/>
            <a:chExt cx="5181600" cy="4532822"/>
          </a:xfrm>
        </p:grpSpPr>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000" dirty="0">
                  <a:solidFill>
                    <a:schemeClr val="tx1"/>
                  </a:solidFill>
                </a:rPr>
                <a:t>Activity:</a:t>
              </a:r>
            </a:p>
            <a:p>
              <a:r>
                <a:rPr lang="en-GB" sz="2000" dirty="0">
                  <a:solidFill>
                    <a:schemeClr val="tx1"/>
                  </a:solidFill>
                </a:rPr>
                <a:t>Using an ice cube tray, use the </a:t>
              </a:r>
              <a:r>
                <a:rPr lang="en-GB" sz="2000" b="1" dirty="0">
                  <a:solidFill>
                    <a:schemeClr val="tx1"/>
                  </a:solidFill>
                </a:rPr>
                <a:t>same volume of water </a:t>
              </a:r>
              <a:r>
                <a:rPr lang="en-GB" sz="2000" dirty="0">
                  <a:solidFill>
                    <a:schemeClr val="tx1"/>
                  </a:solidFill>
                </a:rPr>
                <a:t>to make four same size ice cubes.</a:t>
              </a:r>
            </a:p>
            <a:p>
              <a:r>
                <a:rPr lang="en-GB" sz="2000" dirty="0">
                  <a:solidFill>
                    <a:schemeClr val="tx1"/>
                  </a:solidFill>
                </a:rPr>
                <a:t>Pop out the ice cubes and put each one in a separate container.</a:t>
              </a:r>
            </a:p>
            <a:p>
              <a:r>
                <a:rPr lang="en-GB" sz="2000" dirty="0">
                  <a:solidFill>
                    <a:schemeClr val="tx1"/>
                  </a:solidFill>
                </a:rPr>
                <a:t>Choose different places to put them. </a:t>
              </a:r>
            </a:p>
            <a:p>
              <a:pPr marL="0" indent="0">
                <a:buNone/>
              </a:pPr>
              <a:endParaRPr lang="en-GB" sz="1600" i="1" dirty="0">
                <a:solidFill>
                  <a:schemeClr val="tx1"/>
                </a:solidFill>
              </a:endParaRPr>
            </a:p>
            <a:p>
              <a:pPr marL="0" indent="0">
                <a:buNone/>
              </a:pPr>
              <a:endParaRPr lang="en-GB" sz="1600" i="1" dirty="0">
                <a:solidFill>
                  <a:schemeClr val="tx1"/>
                </a:solidFill>
              </a:endParaRPr>
            </a:p>
            <a:p>
              <a:pPr marL="0" indent="0">
                <a:buNone/>
              </a:pPr>
              <a:endParaRPr lang="en-GB" sz="1600" i="1" dirty="0">
                <a:solidFill>
                  <a:schemeClr val="tx1"/>
                </a:solidFill>
              </a:endParaRPr>
            </a:p>
            <a:p>
              <a:r>
                <a:rPr lang="en-GB" sz="2000" dirty="0">
                  <a:solidFill>
                    <a:schemeClr val="tx1"/>
                  </a:solidFill>
                </a:rPr>
                <a:t>Where does the ice cube melt the most quickly? Why might that be?</a:t>
              </a:r>
            </a:p>
            <a:p>
              <a:r>
                <a:rPr lang="en-GB" sz="2000" i="1" dirty="0">
                  <a:solidFill>
                    <a:srgbClr val="0070C0"/>
                  </a:solidFill>
                </a:rPr>
                <a:t>What might you do differently next time?</a:t>
              </a:r>
              <a:endParaRPr lang="en-GB" sz="2000" b="1" i="1" dirty="0">
                <a:solidFill>
                  <a:srgbClr val="0070C0"/>
                </a:solidFill>
              </a:endParaRPr>
            </a:p>
          </p:txBody>
        </p:sp>
        <p:pic>
          <p:nvPicPr>
            <p:cNvPr id="17" name="Picture 16" descr="A picture containing cup, indoor, table, glass&#10;&#10;Description automatically generated">
              <a:extLst>
                <a:ext uri="{FF2B5EF4-FFF2-40B4-BE49-F238E27FC236}">
                  <a16:creationId xmlns:a16="http://schemas.microsoft.com/office/drawing/2014/main" id="{9414F482-9388-4208-859B-EC162C302B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5962" y="3706531"/>
              <a:ext cx="991391" cy="1021981"/>
            </a:xfrm>
            <a:prstGeom prst="rect">
              <a:avLst/>
            </a:prstGeom>
          </p:spPr>
        </p:pic>
        <p:pic>
          <p:nvPicPr>
            <p:cNvPr id="19" name="Picture 18" descr="A picture containing cup, table, indoor, sitting&#10;&#10;Description automatically generated">
              <a:extLst>
                <a:ext uri="{FF2B5EF4-FFF2-40B4-BE49-F238E27FC236}">
                  <a16:creationId xmlns:a16="http://schemas.microsoft.com/office/drawing/2014/main" id="{AF06FA0A-0F8B-48CE-ADF3-6769C2C462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31115" y="3706531"/>
              <a:ext cx="1016467" cy="1021981"/>
            </a:xfrm>
            <a:prstGeom prst="rect">
              <a:avLst/>
            </a:prstGeom>
          </p:spPr>
        </p:pic>
        <p:pic>
          <p:nvPicPr>
            <p:cNvPr id="21" name="Picture 20" descr="A cup of coffee sitting on top of a wooden table&#10;&#10;Description automatically generated">
              <a:extLst>
                <a:ext uri="{FF2B5EF4-FFF2-40B4-BE49-F238E27FC236}">
                  <a16:creationId xmlns:a16="http://schemas.microsoft.com/office/drawing/2014/main" id="{11B37819-1F56-4F42-B04D-A1C069CE4A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81344" y="3706531"/>
              <a:ext cx="988777" cy="1021982"/>
            </a:xfrm>
            <a:prstGeom prst="rect">
              <a:avLst/>
            </a:prstGeom>
          </p:spPr>
        </p:pic>
        <p:pic>
          <p:nvPicPr>
            <p:cNvPr id="23" name="Picture 22" descr="A bed with a red blanket&#10;&#10;Description automatically generated">
              <a:extLst>
                <a:ext uri="{FF2B5EF4-FFF2-40B4-BE49-F238E27FC236}">
                  <a16:creationId xmlns:a16="http://schemas.microsoft.com/office/drawing/2014/main" id="{73D01ABB-8A06-498C-A44C-81981A6D753E}"/>
                </a:ext>
              </a:extLst>
            </p:cNvPr>
            <p:cNvPicPr>
              <a:picLocks noChangeAspect="1"/>
            </p:cNvPicPr>
            <p:nvPr/>
          </p:nvPicPr>
          <p:blipFill rotWithShape="1">
            <a:blip r:embed="rId10">
              <a:extLst>
                <a:ext uri="{28A0092B-C50C-407E-A947-70E740481C1C}">
                  <a14:useLocalDpi xmlns:a14="http://schemas.microsoft.com/office/drawing/2010/main" val="0"/>
                </a:ext>
              </a:extLst>
            </a:blip>
            <a:srcRect l="12618" r="8947"/>
            <a:stretch/>
          </p:blipFill>
          <p:spPr>
            <a:xfrm flipH="1">
              <a:off x="10098069" y="3706531"/>
              <a:ext cx="1027783" cy="1021983"/>
            </a:xfrm>
            <a:prstGeom prst="rect">
              <a:avLst/>
            </a:prstGeom>
          </p:spPr>
        </p:pic>
      </p:grpSp>
    </p:spTree>
    <p:extLst>
      <p:ext uri="{BB962C8B-B14F-4D97-AF65-F5344CB8AC3E}">
        <p14:creationId xmlns:p14="http://schemas.microsoft.com/office/powerpoint/2010/main" val="3132123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Find out more…</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7</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8991"/>
            <a:ext cx="10515484" cy="387672"/>
          </a:xfrm>
        </p:spPr>
        <p:txBody>
          <a:bodyPr>
            <a:normAutofit fontScale="92500" lnSpcReduction="10000"/>
          </a:bodyPr>
          <a:lstStyle/>
          <a:p>
            <a:r>
              <a:rPr lang="en-GB" dirty="0"/>
              <a:t>Find out more about melting chocolate  </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38201"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GB" sz="2000" dirty="0">
                <a:solidFill>
                  <a:schemeClr val="tx1"/>
                </a:solidFill>
              </a:rPr>
              <a:t>In this Royal </a:t>
            </a:r>
            <a:r>
              <a:rPr lang="en-GB" sz="2000">
                <a:solidFill>
                  <a:schemeClr val="tx1"/>
                </a:solidFill>
              </a:rPr>
              <a:t>Society clip, </a:t>
            </a:r>
            <a:r>
              <a:rPr lang="en-GB" sz="2000" dirty="0">
                <a:solidFill>
                  <a:schemeClr val="tx1"/>
                </a:solidFill>
              </a:rPr>
              <a:t>Brian Cox explores chocolate making:</a:t>
            </a:r>
          </a:p>
          <a:p>
            <a:pPr marL="0" indent="0">
              <a:lnSpc>
                <a:spcPct val="100000"/>
              </a:lnSpc>
              <a:buNone/>
            </a:pPr>
            <a:r>
              <a:rPr lang="en-GB" sz="1600" dirty="0">
                <a:hlinkClick r:id="rId2"/>
              </a:rPr>
              <a:t>https://www.youtube.com/watch?v=OnE_84GtPdU&amp;list=PLg7f-TkW11iV563gfcXjRlafm2jlklQOc&amp;index=12&amp;t=0s</a:t>
            </a:r>
            <a:endParaRPr lang="en-GB" sz="1600" dirty="0"/>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r>
              <a:rPr lang="en-GB" sz="2000" dirty="0">
                <a:solidFill>
                  <a:schemeClr val="tx1"/>
                </a:solidFill>
              </a:rPr>
              <a:t>Do different types of chocolate melt in the </a:t>
            </a:r>
            <a:br>
              <a:rPr lang="en-GB" sz="2000" dirty="0">
                <a:solidFill>
                  <a:schemeClr val="tx1"/>
                </a:solidFill>
              </a:rPr>
            </a:br>
            <a:r>
              <a:rPr lang="en-GB" sz="2000" dirty="0">
                <a:solidFill>
                  <a:schemeClr val="tx1"/>
                </a:solidFill>
              </a:rPr>
              <a:t>same way? </a:t>
            </a:r>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a:p>
            <a:pPr marL="0" indent="0">
              <a:lnSpc>
                <a:spcPct val="100000"/>
              </a:lnSpc>
              <a:buNone/>
            </a:pPr>
            <a:r>
              <a:rPr lang="en-GB" sz="2000" dirty="0">
                <a:solidFill>
                  <a:schemeClr val="tx1"/>
                </a:solidFill>
              </a:rPr>
              <a:t>Watch this clip about how you can investigate chocolate: </a:t>
            </a:r>
            <a:r>
              <a:rPr lang="en-GB" sz="1600" dirty="0">
                <a:hlinkClick r:id="rId3"/>
              </a:rPr>
              <a:t>https://www.youtube.com/watch?v=CA2d_b8E6Ds</a:t>
            </a:r>
            <a:endParaRPr lang="en-GB" sz="1600" dirty="0"/>
          </a:p>
          <a:p>
            <a:pPr marL="0" indent="0">
              <a:lnSpc>
                <a:spcPct val="100000"/>
              </a:lnSpc>
              <a:buNone/>
            </a:pPr>
            <a:r>
              <a:rPr lang="en-GB" sz="2000" i="1" dirty="0">
                <a:solidFill>
                  <a:srgbClr val="FF0000"/>
                </a:solidFill>
              </a:rPr>
              <a:t>Ask an adult if you can try your own investigation with chocolate. Think about a question you could try to answer. </a:t>
            </a:r>
          </a:p>
          <a:p>
            <a:pPr marL="0" indent="0">
              <a:lnSpc>
                <a:spcPct val="100000"/>
              </a:lnSpc>
              <a:buNone/>
            </a:pPr>
            <a:endParaRPr lang="en-GB" sz="1600" dirty="0"/>
          </a:p>
        </p:txBody>
      </p:sp>
      <p:pic>
        <p:nvPicPr>
          <p:cNvPr id="9" name="Picture 8" descr="A picture containing object, clock&#10;&#10;Description automatically generated">
            <a:extLst>
              <a:ext uri="{FF2B5EF4-FFF2-40B4-BE49-F238E27FC236}">
                <a16:creationId xmlns:a16="http://schemas.microsoft.com/office/drawing/2014/main" id="{E82C7818-B3BC-4630-88FF-FAA7450C11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98" y="57506"/>
            <a:ext cx="1080518" cy="1080518"/>
          </a:xfrm>
          <a:prstGeom prst="rect">
            <a:avLst/>
          </a:prstGeom>
        </p:spPr>
      </p:pic>
      <p:pic>
        <p:nvPicPr>
          <p:cNvPr id="8" name="Picture 7" descr="chocolate bar close-up photography">
            <a:extLst>
              <a:ext uri="{FF2B5EF4-FFF2-40B4-BE49-F238E27FC236}">
                <a16:creationId xmlns:a16="http://schemas.microsoft.com/office/drawing/2014/main" id="{14F50E44-8F82-4B72-BDCE-22C97B40A7C6}"/>
              </a:ext>
            </a:extLst>
          </p:cNvPr>
          <p:cNvPicPr/>
          <p:nvPr/>
        </p:nvPicPr>
        <p:blipFill rotWithShape="1">
          <a:blip r:embed="rId5" cstate="print">
            <a:extLst>
              <a:ext uri="{28A0092B-C50C-407E-A947-70E740481C1C}">
                <a14:useLocalDpi xmlns:a14="http://schemas.microsoft.com/office/drawing/2010/main" val="0"/>
              </a:ext>
            </a:extLst>
          </a:blip>
          <a:srcRect l="32307" t="43755" r="2548" b="16177"/>
          <a:stretch/>
        </p:blipFill>
        <p:spPr bwMode="auto">
          <a:xfrm>
            <a:off x="3429001" y="4518734"/>
            <a:ext cx="1969365" cy="1376039"/>
          </a:xfrm>
          <a:prstGeom prst="rect">
            <a:avLst/>
          </a:prstGeom>
          <a:noFill/>
          <a:ln>
            <a:noFill/>
          </a:ln>
          <a:extLst>
            <a:ext uri="{53640926-AAD7-44D8-BBD7-CCE9431645EC}">
              <a14:shadowObscured xmlns:a14="http://schemas.microsoft.com/office/drawing/2010/main"/>
            </a:ext>
          </a:extLst>
        </p:spPr>
      </p:pic>
      <p:pic>
        <p:nvPicPr>
          <p:cNvPr id="10" name="Picture 9" descr="Chocolate, Melted, Bowl, Sweet, Cocoa">
            <a:extLst>
              <a:ext uri="{FF2B5EF4-FFF2-40B4-BE49-F238E27FC236}">
                <a16:creationId xmlns:a16="http://schemas.microsoft.com/office/drawing/2014/main" id="{C32A2C83-60C5-43AF-B6EA-B2291A0987DC}"/>
              </a:ext>
            </a:extLst>
          </p:cNvPr>
          <p:cNvPicPr/>
          <p:nvPr/>
        </p:nvPicPr>
        <p:blipFill rotWithShape="1">
          <a:blip r:embed="rId6" cstate="print">
            <a:extLst>
              <a:ext uri="{28A0092B-C50C-407E-A947-70E740481C1C}">
                <a14:useLocalDpi xmlns:a14="http://schemas.microsoft.com/office/drawing/2010/main" val="0"/>
              </a:ext>
            </a:extLst>
          </a:blip>
          <a:srcRect l="5732"/>
          <a:stretch/>
        </p:blipFill>
        <p:spPr bwMode="auto">
          <a:xfrm>
            <a:off x="1125594" y="3068273"/>
            <a:ext cx="2052611" cy="1450461"/>
          </a:xfrm>
          <a:prstGeom prst="rect">
            <a:avLst/>
          </a:prstGeom>
          <a:noFill/>
          <a:ln>
            <a:no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02D5369A-6E28-4D0B-B3A8-61B83FE28410}"/>
              </a:ext>
            </a:extLst>
          </p:cNvPr>
          <p:cNvSpPr txBox="1"/>
          <p:nvPr/>
        </p:nvSpPr>
        <p:spPr>
          <a:xfrm>
            <a:off x="3429001" y="3068273"/>
            <a:ext cx="2145320" cy="1107996"/>
          </a:xfrm>
          <a:prstGeom prst="rect">
            <a:avLst/>
          </a:prstGeom>
        </p:spPr>
        <p:txBody>
          <a:bodyPr wrap="square" lIns="0" tIns="0" rIns="0" bIns="0" rtlCol="0">
            <a:spAutoFit/>
          </a:bodyPr>
          <a:lstStyle/>
          <a:p>
            <a:r>
              <a:rPr lang="en-GB" kern="0" dirty="0">
                <a:solidFill>
                  <a:srgbClr val="0070C0"/>
                </a:solidFill>
              </a:rPr>
              <a:t>Why does the chocolate maker check the temperature of the liquid chocolate?</a:t>
            </a:r>
            <a:endParaRPr lang="en-GB" dirty="0">
              <a:solidFill>
                <a:srgbClr val="0070C0"/>
              </a:solidFill>
            </a:endParaRPr>
          </a:p>
        </p:txBody>
      </p:sp>
      <p:sp>
        <p:nvSpPr>
          <p:cNvPr id="12" name="TextBox 11">
            <a:extLst>
              <a:ext uri="{FF2B5EF4-FFF2-40B4-BE49-F238E27FC236}">
                <a16:creationId xmlns:a16="http://schemas.microsoft.com/office/drawing/2014/main" id="{BC6BF16B-9F33-40D1-BB25-10B650E91BF8}"/>
              </a:ext>
            </a:extLst>
          </p:cNvPr>
          <p:cNvSpPr txBox="1"/>
          <p:nvPr/>
        </p:nvSpPr>
        <p:spPr>
          <a:xfrm>
            <a:off x="1131282" y="4786777"/>
            <a:ext cx="2145320" cy="830997"/>
          </a:xfrm>
          <a:prstGeom prst="rect">
            <a:avLst/>
          </a:prstGeom>
        </p:spPr>
        <p:txBody>
          <a:bodyPr wrap="square" lIns="0" tIns="0" rIns="0" bIns="0" rtlCol="0">
            <a:spAutoFit/>
          </a:bodyPr>
          <a:lstStyle/>
          <a:p>
            <a:r>
              <a:rPr lang="en-GB" kern="0" dirty="0">
                <a:solidFill>
                  <a:srgbClr val="0070C0"/>
                </a:solidFill>
              </a:rPr>
              <a:t>How do you make a ‘perfect bar’ of creamy chocolate?</a:t>
            </a:r>
            <a:endParaRPr lang="en-GB" dirty="0">
              <a:solidFill>
                <a:srgbClr val="0070C0"/>
              </a:solidFill>
            </a:endParaRPr>
          </a:p>
        </p:txBody>
      </p:sp>
      <p:pic>
        <p:nvPicPr>
          <p:cNvPr id="13" name="Picture 12" descr="shallow focus photo of brown peanuts">
            <a:extLst>
              <a:ext uri="{FF2B5EF4-FFF2-40B4-BE49-F238E27FC236}">
                <a16:creationId xmlns:a16="http://schemas.microsoft.com/office/drawing/2014/main" id="{3394C07A-54E8-40E5-B0ED-678AC6E60D8F}"/>
              </a:ext>
            </a:extLst>
          </p:cNvPr>
          <p:cNvPicPr/>
          <p:nvPr/>
        </p:nvPicPr>
        <p:blipFill rotWithShape="1">
          <a:blip r:embed="rId7">
            <a:extLst>
              <a:ext uri="{28A0092B-C50C-407E-A947-70E740481C1C}">
                <a14:useLocalDpi xmlns:a14="http://schemas.microsoft.com/office/drawing/2010/main" val="0"/>
              </a:ext>
            </a:extLst>
          </a:blip>
          <a:srcRect l="19942" t="24440" r="11589" b="29875"/>
          <a:stretch/>
        </p:blipFill>
        <p:spPr bwMode="auto">
          <a:xfrm>
            <a:off x="6657002" y="2367308"/>
            <a:ext cx="1828800" cy="1626235"/>
          </a:xfrm>
          <a:prstGeom prst="rect">
            <a:avLst/>
          </a:prstGeom>
          <a:noFill/>
          <a:ln>
            <a:noFill/>
          </a:ln>
          <a:extLst>
            <a:ext uri="{53640926-AAD7-44D8-BBD7-CCE9431645EC}">
              <a14:shadowObscured xmlns:a14="http://schemas.microsoft.com/office/drawing/2010/main"/>
            </a:ext>
          </a:extLst>
        </p:spPr>
      </p:pic>
      <p:pic>
        <p:nvPicPr>
          <p:cNvPr id="14" name="Picture 13" descr="chocolate bars on white surface">
            <a:extLst>
              <a:ext uri="{FF2B5EF4-FFF2-40B4-BE49-F238E27FC236}">
                <a16:creationId xmlns:a16="http://schemas.microsoft.com/office/drawing/2014/main" id="{D51150E7-A509-48F6-BC1E-30EC20E1CE41}"/>
              </a:ext>
            </a:extLst>
          </p:cNvPr>
          <p:cNvPicPr/>
          <p:nvPr/>
        </p:nvPicPr>
        <p:blipFill rotWithShape="1">
          <a:blip r:embed="rId8">
            <a:extLst>
              <a:ext uri="{28A0092B-C50C-407E-A947-70E740481C1C}">
                <a14:useLocalDpi xmlns:a14="http://schemas.microsoft.com/office/drawing/2010/main" val="0"/>
              </a:ext>
            </a:extLst>
          </a:blip>
          <a:srcRect l="6550" r="13848" b="52973"/>
          <a:stretch/>
        </p:blipFill>
        <p:spPr bwMode="auto">
          <a:xfrm>
            <a:off x="8970604" y="2367308"/>
            <a:ext cx="1852295" cy="16459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9535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D831A5-1104-4DFF-9A91-885E65D447A9}"/>
              </a:ext>
            </a:extLst>
          </p:cNvPr>
          <p:cNvSpPr>
            <a:spLocks noGrp="1"/>
          </p:cNvSpPr>
          <p:nvPr>
            <p:ph type="sldNum" sz="quarter" idx="14"/>
          </p:nvPr>
        </p:nvSpPr>
        <p:spPr/>
        <p:txBody>
          <a:bodyPr/>
          <a:lstStyle/>
          <a:p>
            <a:fld id="{F378E5E1-2CB7-4E78-9DCC-07AB18866500}" type="slidenum">
              <a:rPr lang="en-GB" smtClean="0"/>
              <a:pPr/>
              <a:t>8</a:t>
            </a:fld>
            <a:endParaRPr lang="en-GB" dirty="0"/>
          </a:p>
        </p:txBody>
      </p:sp>
      <p:sp>
        <p:nvSpPr>
          <p:cNvPr id="3" name="Content Placeholder 2">
            <a:extLst>
              <a:ext uri="{FF2B5EF4-FFF2-40B4-BE49-F238E27FC236}">
                <a16:creationId xmlns:a16="http://schemas.microsoft.com/office/drawing/2014/main" id="{DA687533-4E22-44F3-B854-2C1935F34336}"/>
              </a:ext>
            </a:extLst>
          </p:cNvPr>
          <p:cNvSpPr txBox="1">
            <a:spLocks/>
          </p:cNvSpPr>
          <p:nvPr/>
        </p:nvSpPr>
        <p:spPr>
          <a:xfrm>
            <a:off x="648070" y="295184"/>
            <a:ext cx="10697592" cy="640080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10000"/>
              </a:lnSpc>
              <a:buNone/>
            </a:pPr>
            <a:r>
              <a:rPr lang="en-GB" b="1" dirty="0">
                <a:solidFill>
                  <a:schemeClr val="tx1"/>
                </a:solidFill>
              </a:rPr>
              <a:t>Glossary of terms</a:t>
            </a:r>
          </a:p>
          <a:p>
            <a:pPr marL="0" indent="0">
              <a:buNone/>
            </a:pPr>
            <a:r>
              <a:rPr lang="en-GB" b="1" dirty="0">
                <a:solidFill>
                  <a:srgbClr val="0070C0"/>
                </a:solidFill>
              </a:rPr>
              <a:t>States of matter: </a:t>
            </a:r>
            <a:r>
              <a:rPr lang="en-GB" dirty="0"/>
              <a:t>There are three </a:t>
            </a:r>
            <a:r>
              <a:rPr lang="en-GB" b="1" dirty="0"/>
              <a:t>states of matter</a:t>
            </a:r>
            <a:r>
              <a:rPr lang="en-GB" dirty="0"/>
              <a:t>: </a:t>
            </a:r>
            <a:r>
              <a:rPr lang="en-GB" b="1" dirty="0"/>
              <a:t>solid</a:t>
            </a:r>
            <a:r>
              <a:rPr lang="en-GB" dirty="0"/>
              <a:t>, </a:t>
            </a:r>
            <a:r>
              <a:rPr lang="en-GB" b="1" dirty="0"/>
              <a:t>liquid</a:t>
            </a:r>
            <a:r>
              <a:rPr lang="en-GB" dirty="0"/>
              <a:t> and </a:t>
            </a:r>
            <a:r>
              <a:rPr lang="en-GB" b="1" dirty="0"/>
              <a:t>gas</a:t>
            </a:r>
            <a:r>
              <a:rPr lang="en-GB" dirty="0"/>
              <a:t>.</a:t>
            </a:r>
          </a:p>
          <a:p>
            <a:pPr marL="0" indent="0">
              <a:buNone/>
            </a:pPr>
            <a:r>
              <a:rPr lang="en-GB" b="1" dirty="0">
                <a:solidFill>
                  <a:srgbClr val="0070C0"/>
                </a:solidFill>
              </a:rPr>
              <a:t>Temperature: </a:t>
            </a:r>
            <a:r>
              <a:rPr lang="en-GB" b="1" dirty="0">
                <a:solidFill>
                  <a:schemeClr val="tx1"/>
                </a:solidFill>
              </a:rPr>
              <a:t>Temperature</a:t>
            </a:r>
            <a:r>
              <a:rPr lang="en-GB" dirty="0">
                <a:solidFill>
                  <a:schemeClr val="tx1"/>
                </a:solidFill>
              </a:rPr>
              <a:t> measures how hot or cold a material is.</a:t>
            </a:r>
          </a:p>
          <a:p>
            <a:pPr marL="0" indent="0">
              <a:buNone/>
            </a:pPr>
            <a:r>
              <a:rPr lang="en-GB" b="1" baseline="30000" dirty="0">
                <a:solidFill>
                  <a:srgbClr val="0070C0"/>
                </a:solidFill>
              </a:rPr>
              <a:t>o</a:t>
            </a:r>
            <a:r>
              <a:rPr lang="en-GB" b="1" dirty="0">
                <a:solidFill>
                  <a:srgbClr val="0070C0"/>
                </a:solidFill>
              </a:rPr>
              <a:t>C (degrees Celsius): </a:t>
            </a:r>
            <a:r>
              <a:rPr lang="en-GB" dirty="0">
                <a:solidFill>
                  <a:schemeClr val="tx1"/>
                </a:solidFill>
              </a:rPr>
              <a:t>The temperature of a material is measured in </a:t>
            </a:r>
            <a:r>
              <a:rPr lang="en-GB" b="1" baseline="30000" dirty="0">
                <a:solidFill>
                  <a:schemeClr val="tx1"/>
                </a:solidFill>
              </a:rPr>
              <a:t>o</a:t>
            </a:r>
            <a:r>
              <a:rPr lang="en-GB" b="1" dirty="0">
                <a:solidFill>
                  <a:schemeClr val="tx1"/>
                </a:solidFill>
              </a:rPr>
              <a:t>C (degrees Celsius).</a:t>
            </a:r>
          </a:p>
          <a:p>
            <a:pPr marL="0" indent="0">
              <a:buNone/>
            </a:pPr>
            <a:r>
              <a:rPr lang="en-GB" b="1" dirty="0">
                <a:solidFill>
                  <a:srgbClr val="0070C0"/>
                </a:solidFill>
              </a:rPr>
              <a:t>Change of state: </a:t>
            </a:r>
            <a:r>
              <a:rPr lang="en-GB" dirty="0">
                <a:solidFill>
                  <a:schemeClr val="tx1"/>
                </a:solidFill>
              </a:rPr>
              <a:t>Solids can be heated and change from a solid to a liquid. This is a </a:t>
            </a:r>
            <a:r>
              <a:rPr lang="en-GB" b="1" dirty="0">
                <a:solidFill>
                  <a:schemeClr val="tx1"/>
                </a:solidFill>
              </a:rPr>
              <a:t>change of state</a:t>
            </a:r>
            <a:r>
              <a:rPr lang="en-GB" dirty="0">
                <a:solidFill>
                  <a:schemeClr val="tx1"/>
                </a:solidFill>
              </a:rPr>
              <a:t>. </a:t>
            </a:r>
          </a:p>
          <a:p>
            <a:pPr marL="0" indent="0">
              <a:buNone/>
            </a:pPr>
            <a:r>
              <a:rPr lang="en-GB" b="1" dirty="0">
                <a:solidFill>
                  <a:srgbClr val="0070C0"/>
                </a:solidFill>
              </a:rPr>
              <a:t>Melting: </a:t>
            </a:r>
            <a:r>
              <a:rPr lang="en-GB" b="1" dirty="0"/>
              <a:t>Melting</a:t>
            </a:r>
            <a:r>
              <a:rPr lang="en-GB" dirty="0"/>
              <a:t> is a </a:t>
            </a:r>
            <a:r>
              <a:rPr lang="en-GB" b="1" dirty="0"/>
              <a:t>change of state </a:t>
            </a:r>
            <a:r>
              <a:rPr lang="en-GB" dirty="0"/>
              <a:t>from solid to liquid. </a:t>
            </a:r>
          </a:p>
          <a:p>
            <a:pPr marL="0" indent="0">
              <a:buNone/>
            </a:pPr>
            <a:r>
              <a:rPr lang="en-GB" b="1" dirty="0">
                <a:solidFill>
                  <a:srgbClr val="0070C0"/>
                </a:solidFill>
              </a:rPr>
              <a:t>Melting point: </a:t>
            </a:r>
            <a:r>
              <a:rPr lang="en-GB" dirty="0">
                <a:solidFill>
                  <a:schemeClr val="tx1"/>
                </a:solidFill>
              </a:rPr>
              <a:t>The temperature a liquid melts at is called its </a:t>
            </a:r>
            <a:r>
              <a:rPr lang="en-GB" b="1" dirty="0">
                <a:solidFill>
                  <a:schemeClr val="tx1"/>
                </a:solidFill>
              </a:rPr>
              <a:t>melting point</a:t>
            </a:r>
            <a:r>
              <a:rPr lang="en-GB" dirty="0">
                <a:solidFill>
                  <a:schemeClr val="tx1"/>
                </a:solidFill>
              </a:rPr>
              <a:t>. The </a:t>
            </a:r>
            <a:r>
              <a:rPr lang="en-GB" b="1" dirty="0">
                <a:solidFill>
                  <a:schemeClr val="tx1"/>
                </a:solidFill>
              </a:rPr>
              <a:t>melting point </a:t>
            </a:r>
            <a:r>
              <a:rPr lang="en-GB" dirty="0">
                <a:solidFill>
                  <a:schemeClr val="tx1"/>
                </a:solidFill>
              </a:rPr>
              <a:t>of water is 0</a:t>
            </a:r>
            <a:r>
              <a:rPr lang="en-GB" baseline="30000" dirty="0">
                <a:solidFill>
                  <a:schemeClr val="tx1"/>
                </a:solidFill>
              </a:rPr>
              <a:t>o</a:t>
            </a:r>
            <a:r>
              <a:rPr lang="en-GB" dirty="0">
                <a:solidFill>
                  <a:schemeClr val="tx1"/>
                </a:solidFill>
              </a:rPr>
              <a:t>C. </a:t>
            </a:r>
            <a:endParaRPr lang="en-GB" dirty="0">
              <a:solidFill>
                <a:srgbClr val="FF0000"/>
              </a:solidFill>
            </a:endParaRPr>
          </a:p>
          <a:p>
            <a:pPr marL="0" indent="0">
              <a:buNone/>
            </a:pPr>
            <a:r>
              <a:rPr lang="en-GB" b="1" dirty="0">
                <a:solidFill>
                  <a:srgbClr val="0070C0"/>
                </a:solidFill>
              </a:rPr>
              <a:t>Freezing: </a:t>
            </a:r>
            <a:r>
              <a:rPr lang="en-GB" b="1" dirty="0"/>
              <a:t>Freezing</a:t>
            </a:r>
            <a:r>
              <a:rPr lang="en-GB" dirty="0"/>
              <a:t> is a </a:t>
            </a:r>
            <a:r>
              <a:rPr lang="en-GB" b="1" dirty="0"/>
              <a:t>change of state </a:t>
            </a:r>
            <a:r>
              <a:rPr lang="en-GB" dirty="0"/>
              <a:t>from liquid to solid. </a:t>
            </a:r>
            <a:endParaRPr lang="en-GB" b="1" dirty="0">
              <a:solidFill>
                <a:srgbClr val="0070C0"/>
              </a:solidFill>
            </a:endParaRPr>
          </a:p>
          <a:p>
            <a:pPr marL="0" indent="0">
              <a:buNone/>
            </a:pPr>
            <a:r>
              <a:rPr lang="en-GB" b="1" dirty="0">
                <a:solidFill>
                  <a:srgbClr val="0070C0"/>
                </a:solidFill>
              </a:rPr>
              <a:t>Freezing point: </a:t>
            </a:r>
            <a:r>
              <a:rPr lang="en-GB" dirty="0">
                <a:solidFill>
                  <a:schemeClr val="tx1"/>
                </a:solidFill>
              </a:rPr>
              <a:t>The temperature a liquid freezes at is called its </a:t>
            </a:r>
            <a:r>
              <a:rPr lang="en-GB" b="1" dirty="0">
                <a:solidFill>
                  <a:schemeClr val="tx1"/>
                </a:solidFill>
              </a:rPr>
              <a:t>freezing point</a:t>
            </a:r>
            <a:r>
              <a:rPr lang="en-GB" dirty="0">
                <a:solidFill>
                  <a:schemeClr val="tx1"/>
                </a:solidFill>
              </a:rPr>
              <a:t>. The </a:t>
            </a:r>
            <a:r>
              <a:rPr lang="en-GB" b="1" dirty="0">
                <a:solidFill>
                  <a:schemeClr val="tx1"/>
                </a:solidFill>
              </a:rPr>
              <a:t>freezing point </a:t>
            </a:r>
            <a:r>
              <a:rPr lang="en-GB" dirty="0">
                <a:solidFill>
                  <a:schemeClr val="tx1"/>
                </a:solidFill>
              </a:rPr>
              <a:t>of water is 0</a:t>
            </a:r>
            <a:r>
              <a:rPr lang="en-GB" baseline="30000" dirty="0">
                <a:solidFill>
                  <a:schemeClr val="tx1"/>
                </a:solidFill>
              </a:rPr>
              <a:t>o</a:t>
            </a:r>
            <a:r>
              <a:rPr lang="en-GB" dirty="0">
                <a:solidFill>
                  <a:schemeClr val="tx1"/>
                </a:solidFill>
              </a:rPr>
              <a:t>C. </a:t>
            </a:r>
            <a:endParaRPr lang="en-GB" dirty="0">
              <a:solidFill>
                <a:srgbClr val="FF0000"/>
              </a:solidFill>
            </a:endParaRPr>
          </a:p>
          <a:p>
            <a:pPr marL="0" indent="0">
              <a:buNone/>
            </a:pPr>
            <a:endParaRPr lang="en-GB" b="1" dirty="0">
              <a:solidFill>
                <a:srgbClr val="0070C0"/>
              </a:solidFill>
            </a:endParaRPr>
          </a:p>
          <a:p>
            <a:pPr marL="0" indent="0">
              <a:buNone/>
            </a:pPr>
            <a:endParaRPr lang="en-GB" dirty="0">
              <a:solidFill>
                <a:schemeClr val="tx1"/>
              </a:solidFill>
            </a:endParaRPr>
          </a:p>
          <a:p>
            <a:pPr marL="0" indent="0">
              <a:buNone/>
            </a:pPr>
            <a:endParaRPr lang="en-GB" sz="2000" dirty="0">
              <a:solidFill>
                <a:schemeClr val="tx1"/>
              </a:solidFill>
            </a:endParaRPr>
          </a:p>
        </p:txBody>
      </p:sp>
    </p:spTree>
    <p:extLst>
      <p:ext uri="{BB962C8B-B14F-4D97-AF65-F5344CB8AC3E}">
        <p14:creationId xmlns:p14="http://schemas.microsoft.com/office/powerpoint/2010/main" val="204751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1AC0B-F95B-411A-A3D2-8532F29829A1}"/>
              </a:ext>
            </a:extLst>
          </p:cNvPr>
          <p:cNvSpPr>
            <a:spLocks noGrp="1"/>
          </p:cNvSpPr>
          <p:nvPr>
            <p:ph type="sldNum" sz="quarter" idx="14"/>
          </p:nvPr>
        </p:nvSpPr>
        <p:spPr/>
        <p:txBody>
          <a:bodyPr/>
          <a:lstStyle/>
          <a:p>
            <a:fld id="{F378E5E1-2CB7-4E78-9DCC-07AB18866500}" type="slidenum">
              <a:rPr lang="en-GB" smtClean="0"/>
              <a:pPr/>
              <a:t>9</a:t>
            </a:fld>
            <a:endParaRPr lang="en-GB" dirty="0"/>
          </a:p>
        </p:txBody>
      </p:sp>
      <p:sp>
        <p:nvSpPr>
          <p:cNvPr id="3" name="Content Placeholder 2">
            <a:extLst>
              <a:ext uri="{FF2B5EF4-FFF2-40B4-BE49-F238E27FC236}">
                <a16:creationId xmlns:a16="http://schemas.microsoft.com/office/drawing/2014/main" id="{82296B00-DB0C-4453-AC3D-00D5840809E8}"/>
              </a:ext>
            </a:extLst>
          </p:cNvPr>
          <p:cNvSpPr txBox="1">
            <a:spLocks/>
          </p:cNvSpPr>
          <p:nvPr/>
        </p:nvSpPr>
        <p:spPr>
          <a:xfrm>
            <a:off x="1953087" y="228600"/>
            <a:ext cx="7784976" cy="640080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endParaRPr lang="en-GB" sz="2000" dirty="0">
              <a:solidFill>
                <a:srgbClr val="FF0000"/>
              </a:solidFill>
            </a:endParaRPr>
          </a:p>
          <a:p>
            <a:pPr marL="0" indent="0">
              <a:buNone/>
            </a:pPr>
            <a:endParaRPr lang="en-GB" sz="2000" dirty="0">
              <a:solidFill>
                <a:srgbClr val="FF0000"/>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2000" dirty="0">
              <a:solidFill>
                <a:schemeClr val="tx1">
                  <a:lumMod val="85000"/>
                  <a:lumOff val="15000"/>
                </a:schemeClr>
              </a:solidFill>
            </a:endParaRPr>
          </a:p>
          <a:p>
            <a:pPr marL="0" indent="0">
              <a:buNone/>
            </a:pPr>
            <a:endParaRPr lang="en-GB" sz="1600" i="1" dirty="0"/>
          </a:p>
          <a:p>
            <a:pPr marL="0" indent="0">
              <a:buNone/>
            </a:pPr>
            <a:r>
              <a:rPr lang="en-GB" sz="1600" i="1" dirty="0"/>
              <a:t>Watch the Royal Society of Chemistry’s ‘Intriguing ice demonstration’ for an extra explanation about different frozen liquids: </a:t>
            </a:r>
            <a:r>
              <a:rPr lang="en-GB" sz="1600" i="1" u="sng" dirty="0">
                <a:hlinkClick r:id="rId2"/>
              </a:rPr>
              <a:t>https://www.youtube.com/watch?time_continue=3&amp;v=U4LbXZib0s0&amp;feature=emb_logo</a:t>
            </a:r>
            <a:endParaRPr lang="en-GB" sz="1600" i="1" dirty="0"/>
          </a:p>
          <a:p>
            <a:pPr marL="0" indent="0">
              <a:buNone/>
            </a:pPr>
            <a:endParaRPr lang="en-GB" sz="2000" dirty="0">
              <a:solidFill>
                <a:schemeClr val="tx1"/>
              </a:solidFill>
            </a:endParaRPr>
          </a:p>
        </p:txBody>
      </p:sp>
      <p:grpSp>
        <p:nvGrpSpPr>
          <p:cNvPr id="6" name="Group 5">
            <a:extLst>
              <a:ext uri="{FF2B5EF4-FFF2-40B4-BE49-F238E27FC236}">
                <a16:creationId xmlns:a16="http://schemas.microsoft.com/office/drawing/2014/main" id="{173FD630-0888-496B-BF4F-5B83B04BF4F9}"/>
              </a:ext>
            </a:extLst>
          </p:cNvPr>
          <p:cNvGrpSpPr/>
          <p:nvPr/>
        </p:nvGrpSpPr>
        <p:grpSpPr>
          <a:xfrm>
            <a:off x="222972" y="3001320"/>
            <a:ext cx="1544715" cy="2186126"/>
            <a:chOff x="368514" y="114341"/>
            <a:chExt cx="1544715" cy="2454953"/>
          </a:xfrm>
        </p:grpSpPr>
        <p:sp>
          <p:nvSpPr>
            <p:cNvPr id="7" name="Speech Bubble: Rectangle with Corners Rounded 6">
              <a:extLst>
                <a:ext uri="{FF2B5EF4-FFF2-40B4-BE49-F238E27FC236}">
                  <a16:creationId xmlns:a16="http://schemas.microsoft.com/office/drawing/2014/main" id="{765BD5AE-2D6E-401A-A562-C0345405AF31}"/>
                </a:ext>
              </a:extLst>
            </p:cNvPr>
            <p:cNvSpPr/>
            <p:nvPr/>
          </p:nvSpPr>
          <p:spPr>
            <a:xfrm>
              <a:off x="368514" y="114341"/>
              <a:ext cx="1544715" cy="2423604"/>
            </a:xfrm>
            <a:prstGeom prst="wedgeRoundRectCallout">
              <a:avLst>
                <a:gd name="adj1" fmla="val 48090"/>
                <a:gd name="adj2" fmla="val 54969"/>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FB255A1B-278A-4117-9286-F0033FC3B480}"/>
                </a:ext>
              </a:extLst>
            </p:cNvPr>
            <p:cNvSpPr txBox="1"/>
            <p:nvPr/>
          </p:nvSpPr>
          <p:spPr>
            <a:xfrm>
              <a:off x="418939" y="188281"/>
              <a:ext cx="1453718" cy="2381013"/>
            </a:xfrm>
            <a:prstGeom prst="rect">
              <a:avLst/>
            </a:prstGeom>
            <a:noFill/>
          </p:spPr>
          <p:txBody>
            <a:bodyPr wrap="square" rtlCol="0">
              <a:noAutofit/>
            </a:bodyPr>
            <a:lstStyle/>
            <a:p>
              <a:r>
                <a:rPr lang="en-GB" sz="1400" dirty="0"/>
                <a:t>Fizzy drinks have dissolved carbon dioxide gas. As the liquid freezes tiny bubbles of carbon dioxide get trapped, so the frozen cube looks cloudy. </a:t>
              </a:r>
            </a:p>
          </p:txBody>
        </p:sp>
      </p:grpSp>
      <p:grpSp>
        <p:nvGrpSpPr>
          <p:cNvPr id="9" name="Group 8">
            <a:extLst>
              <a:ext uri="{FF2B5EF4-FFF2-40B4-BE49-F238E27FC236}">
                <a16:creationId xmlns:a16="http://schemas.microsoft.com/office/drawing/2014/main" id="{95C8857D-A55C-4B3F-8F71-18C5E0010DC5}"/>
              </a:ext>
            </a:extLst>
          </p:cNvPr>
          <p:cNvGrpSpPr/>
          <p:nvPr/>
        </p:nvGrpSpPr>
        <p:grpSpPr>
          <a:xfrm>
            <a:off x="231911" y="228600"/>
            <a:ext cx="1595139" cy="2578437"/>
            <a:chOff x="368514" y="114341"/>
            <a:chExt cx="1595139" cy="2438163"/>
          </a:xfrm>
        </p:grpSpPr>
        <p:sp>
          <p:nvSpPr>
            <p:cNvPr id="10" name="Speech Bubble: Rectangle with Corners Rounded 9">
              <a:extLst>
                <a:ext uri="{FF2B5EF4-FFF2-40B4-BE49-F238E27FC236}">
                  <a16:creationId xmlns:a16="http://schemas.microsoft.com/office/drawing/2014/main" id="{5C3EA894-567B-4C39-9A4A-0EA07CCEEB70}"/>
                </a:ext>
              </a:extLst>
            </p:cNvPr>
            <p:cNvSpPr/>
            <p:nvPr/>
          </p:nvSpPr>
          <p:spPr>
            <a:xfrm>
              <a:off x="368514" y="114341"/>
              <a:ext cx="1544715" cy="2423604"/>
            </a:xfrm>
            <a:prstGeom prst="wedgeRoundRectCallout">
              <a:avLst>
                <a:gd name="adj1" fmla="val 49814"/>
                <a:gd name="adj2" fmla="val 55965"/>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F530A18-B63F-4F2A-9DA0-05B321E12E2B}"/>
                </a:ext>
              </a:extLst>
            </p:cNvPr>
            <p:cNvSpPr txBox="1"/>
            <p:nvPr/>
          </p:nvSpPr>
          <p:spPr>
            <a:xfrm>
              <a:off x="418938" y="171491"/>
              <a:ext cx="1544715" cy="2381013"/>
            </a:xfrm>
            <a:prstGeom prst="rect">
              <a:avLst/>
            </a:prstGeom>
            <a:noFill/>
          </p:spPr>
          <p:txBody>
            <a:bodyPr wrap="square" rtlCol="0">
              <a:noAutofit/>
            </a:bodyPr>
            <a:lstStyle/>
            <a:p>
              <a:r>
                <a:rPr lang="en-GB" sz="1400" dirty="0"/>
                <a:t>Water freezes from the outside towards the centre of the cube. Tiny air bubbles and any minerals get pushed to the centre of the cube creating a ‘cloud’ in the middle.</a:t>
              </a:r>
            </a:p>
          </p:txBody>
        </p:sp>
      </p:grpSp>
      <p:grpSp>
        <p:nvGrpSpPr>
          <p:cNvPr id="12" name="Group 11">
            <a:extLst>
              <a:ext uri="{FF2B5EF4-FFF2-40B4-BE49-F238E27FC236}">
                <a16:creationId xmlns:a16="http://schemas.microsoft.com/office/drawing/2014/main" id="{D3A5DDC4-4A7C-4776-8D25-E37345778615}"/>
              </a:ext>
            </a:extLst>
          </p:cNvPr>
          <p:cNvGrpSpPr/>
          <p:nvPr/>
        </p:nvGrpSpPr>
        <p:grpSpPr>
          <a:xfrm>
            <a:off x="9923463" y="228600"/>
            <a:ext cx="1595139" cy="2683276"/>
            <a:chOff x="9923463" y="464506"/>
            <a:chExt cx="1595139" cy="2563040"/>
          </a:xfrm>
        </p:grpSpPr>
        <p:sp>
          <p:nvSpPr>
            <p:cNvPr id="13" name="Speech Bubble: Rectangle with Corners Rounded 12">
              <a:extLst>
                <a:ext uri="{FF2B5EF4-FFF2-40B4-BE49-F238E27FC236}">
                  <a16:creationId xmlns:a16="http://schemas.microsoft.com/office/drawing/2014/main" id="{EB48AE49-A635-4CC8-82A8-15269ED21A7E}"/>
                </a:ext>
              </a:extLst>
            </p:cNvPr>
            <p:cNvSpPr/>
            <p:nvPr/>
          </p:nvSpPr>
          <p:spPr>
            <a:xfrm>
              <a:off x="9923463" y="464506"/>
              <a:ext cx="1544715" cy="2423604"/>
            </a:xfrm>
            <a:prstGeom prst="wedgeRoundRectCallout">
              <a:avLst>
                <a:gd name="adj1" fmla="val -50527"/>
                <a:gd name="adj2" fmla="val 59475"/>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6A088E62-CA30-4F83-B0E6-5E647C371897}"/>
                </a:ext>
              </a:extLst>
            </p:cNvPr>
            <p:cNvSpPr txBox="1"/>
            <p:nvPr/>
          </p:nvSpPr>
          <p:spPr>
            <a:xfrm>
              <a:off x="9973887" y="538446"/>
              <a:ext cx="1544715" cy="2489100"/>
            </a:xfrm>
            <a:prstGeom prst="rect">
              <a:avLst/>
            </a:prstGeom>
            <a:noFill/>
          </p:spPr>
          <p:txBody>
            <a:bodyPr wrap="square" rtlCol="0">
              <a:noAutofit/>
            </a:bodyPr>
            <a:lstStyle/>
            <a:p>
              <a:r>
                <a:rPr lang="en-GB" sz="1400" dirty="0"/>
                <a:t>Water freezes</a:t>
              </a:r>
              <a:r>
                <a:rPr lang="en-GB" sz="1400" dirty="0">
                  <a:solidFill>
                    <a:srgbClr val="FF0000"/>
                  </a:solidFill>
                </a:rPr>
                <a:t> </a:t>
              </a:r>
              <a:r>
                <a:rPr lang="en-GB" sz="1400" dirty="0"/>
                <a:t>at 0</a:t>
              </a:r>
              <a:r>
                <a:rPr lang="en-GB" sz="1400" baseline="30000" dirty="0"/>
                <a:t>o</a:t>
              </a:r>
              <a:r>
                <a:rPr lang="en-GB" sz="1400" dirty="0"/>
                <a:t>C. Adding salt to the water lowers the freezing point. This means that the salty ice cube will melt more quickly. It is why salt is spread on roads during icy weather.</a:t>
              </a:r>
            </a:p>
          </p:txBody>
        </p:sp>
      </p:grpSp>
      <p:grpSp>
        <p:nvGrpSpPr>
          <p:cNvPr id="15" name="Group 14">
            <a:extLst>
              <a:ext uri="{FF2B5EF4-FFF2-40B4-BE49-F238E27FC236}">
                <a16:creationId xmlns:a16="http://schemas.microsoft.com/office/drawing/2014/main" id="{FD5B7FF5-A450-4C2D-A310-8513FD696301}"/>
              </a:ext>
            </a:extLst>
          </p:cNvPr>
          <p:cNvGrpSpPr/>
          <p:nvPr/>
        </p:nvGrpSpPr>
        <p:grpSpPr>
          <a:xfrm>
            <a:off x="9923463" y="3089468"/>
            <a:ext cx="1544715" cy="1479687"/>
            <a:chOff x="9923463" y="464506"/>
            <a:chExt cx="1544715" cy="2454953"/>
          </a:xfrm>
        </p:grpSpPr>
        <p:sp>
          <p:nvSpPr>
            <p:cNvPr id="16" name="Speech Bubble: Rectangle with Corners Rounded 15">
              <a:extLst>
                <a:ext uri="{FF2B5EF4-FFF2-40B4-BE49-F238E27FC236}">
                  <a16:creationId xmlns:a16="http://schemas.microsoft.com/office/drawing/2014/main" id="{62C44037-9E7C-4468-B891-D8D1BAC50164}"/>
                </a:ext>
              </a:extLst>
            </p:cNvPr>
            <p:cNvSpPr/>
            <p:nvPr/>
          </p:nvSpPr>
          <p:spPr>
            <a:xfrm>
              <a:off x="9923463" y="464506"/>
              <a:ext cx="1544715" cy="2423604"/>
            </a:xfrm>
            <a:prstGeom prst="wedgeRoundRectCallout">
              <a:avLst>
                <a:gd name="adj1" fmla="val -50527"/>
                <a:gd name="adj2" fmla="val 59475"/>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501BFD52-C813-4AA8-8869-788FA4F1284A}"/>
                </a:ext>
              </a:extLst>
            </p:cNvPr>
            <p:cNvSpPr txBox="1"/>
            <p:nvPr/>
          </p:nvSpPr>
          <p:spPr>
            <a:xfrm>
              <a:off x="9973888" y="538446"/>
              <a:ext cx="1453718" cy="2381013"/>
            </a:xfrm>
            <a:prstGeom prst="rect">
              <a:avLst/>
            </a:prstGeom>
            <a:noFill/>
          </p:spPr>
          <p:txBody>
            <a:bodyPr wrap="square" rtlCol="0">
              <a:noAutofit/>
            </a:bodyPr>
            <a:lstStyle/>
            <a:p>
              <a:r>
                <a:rPr lang="en-GB" sz="1400" dirty="0"/>
                <a:t>Cooking oil freezes at about  -10</a:t>
              </a:r>
              <a:r>
                <a:rPr lang="en-GB" sz="1400" baseline="30000" dirty="0"/>
                <a:t>o</a:t>
              </a:r>
              <a:r>
                <a:rPr lang="en-GB" sz="1400" dirty="0"/>
                <a:t>C. Many freezers are not cold enough to freeze oil. </a:t>
              </a:r>
            </a:p>
          </p:txBody>
        </p:sp>
      </p:grpSp>
      <p:grpSp>
        <p:nvGrpSpPr>
          <p:cNvPr id="18" name="Group 17">
            <a:extLst>
              <a:ext uri="{FF2B5EF4-FFF2-40B4-BE49-F238E27FC236}">
                <a16:creationId xmlns:a16="http://schemas.microsoft.com/office/drawing/2014/main" id="{479C7D6F-E831-4D00-A7A9-147B94683E82}"/>
              </a:ext>
            </a:extLst>
          </p:cNvPr>
          <p:cNvGrpSpPr/>
          <p:nvPr/>
        </p:nvGrpSpPr>
        <p:grpSpPr>
          <a:xfrm>
            <a:off x="9973887" y="4781106"/>
            <a:ext cx="1544715" cy="1479687"/>
            <a:chOff x="9923463" y="464506"/>
            <a:chExt cx="1544715" cy="2454953"/>
          </a:xfrm>
        </p:grpSpPr>
        <p:sp>
          <p:nvSpPr>
            <p:cNvPr id="19" name="Speech Bubble: Rectangle with Corners Rounded 18">
              <a:extLst>
                <a:ext uri="{FF2B5EF4-FFF2-40B4-BE49-F238E27FC236}">
                  <a16:creationId xmlns:a16="http://schemas.microsoft.com/office/drawing/2014/main" id="{78109316-6A70-4C39-835A-A3F244D82D28}"/>
                </a:ext>
              </a:extLst>
            </p:cNvPr>
            <p:cNvSpPr/>
            <p:nvPr/>
          </p:nvSpPr>
          <p:spPr>
            <a:xfrm>
              <a:off x="9923463" y="464506"/>
              <a:ext cx="1544715" cy="2423604"/>
            </a:xfrm>
            <a:prstGeom prst="wedgeRoundRectCallout">
              <a:avLst>
                <a:gd name="adj1" fmla="val -50527"/>
                <a:gd name="adj2" fmla="val 59475"/>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a:extLst>
                <a:ext uri="{FF2B5EF4-FFF2-40B4-BE49-F238E27FC236}">
                  <a16:creationId xmlns:a16="http://schemas.microsoft.com/office/drawing/2014/main" id="{232C3D37-1A0E-450C-95FC-AD332E5F993B}"/>
                </a:ext>
              </a:extLst>
            </p:cNvPr>
            <p:cNvSpPr txBox="1"/>
            <p:nvPr/>
          </p:nvSpPr>
          <p:spPr>
            <a:xfrm>
              <a:off x="9973888" y="538446"/>
              <a:ext cx="1453718" cy="2381013"/>
            </a:xfrm>
            <a:prstGeom prst="rect">
              <a:avLst/>
            </a:prstGeom>
            <a:noFill/>
          </p:spPr>
          <p:txBody>
            <a:bodyPr wrap="square" rtlCol="0">
              <a:noAutofit/>
            </a:bodyPr>
            <a:lstStyle/>
            <a:p>
              <a:r>
                <a:rPr lang="en-GB" sz="1400" dirty="0"/>
                <a:t>Ketchup is a mixture of ingredients including oil, so it does not freeze easily. </a:t>
              </a:r>
            </a:p>
          </p:txBody>
        </p:sp>
      </p:grpSp>
      <p:grpSp>
        <p:nvGrpSpPr>
          <p:cNvPr id="21" name="Group 20">
            <a:extLst>
              <a:ext uri="{FF2B5EF4-FFF2-40B4-BE49-F238E27FC236}">
                <a16:creationId xmlns:a16="http://schemas.microsoft.com/office/drawing/2014/main" id="{ED6A2AB9-37FE-4519-B77E-481F5CA69347}"/>
              </a:ext>
            </a:extLst>
          </p:cNvPr>
          <p:cNvGrpSpPr/>
          <p:nvPr/>
        </p:nvGrpSpPr>
        <p:grpSpPr>
          <a:xfrm>
            <a:off x="235587" y="5348696"/>
            <a:ext cx="1544715" cy="1082759"/>
            <a:chOff x="368514" y="114341"/>
            <a:chExt cx="1544715" cy="2423604"/>
          </a:xfrm>
        </p:grpSpPr>
        <p:sp>
          <p:nvSpPr>
            <p:cNvPr id="22" name="Speech Bubble: Rectangle with Corners Rounded 21">
              <a:extLst>
                <a:ext uri="{FF2B5EF4-FFF2-40B4-BE49-F238E27FC236}">
                  <a16:creationId xmlns:a16="http://schemas.microsoft.com/office/drawing/2014/main" id="{28BE1936-2D30-42DB-A2DE-971B9E82A33E}"/>
                </a:ext>
              </a:extLst>
            </p:cNvPr>
            <p:cNvSpPr/>
            <p:nvPr/>
          </p:nvSpPr>
          <p:spPr>
            <a:xfrm>
              <a:off x="368514" y="114341"/>
              <a:ext cx="1544715" cy="2423604"/>
            </a:xfrm>
            <a:prstGeom prst="wedgeRoundRectCallout">
              <a:avLst>
                <a:gd name="adj1" fmla="val 47515"/>
                <a:gd name="adj2" fmla="val 59082"/>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Box 22">
              <a:extLst>
                <a:ext uri="{FF2B5EF4-FFF2-40B4-BE49-F238E27FC236}">
                  <a16:creationId xmlns:a16="http://schemas.microsoft.com/office/drawing/2014/main" id="{7D41BED6-FF0B-49FB-8124-1714A2BFB578}"/>
                </a:ext>
              </a:extLst>
            </p:cNvPr>
            <p:cNvSpPr txBox="1"/>
            <p:nvPr/>
          </p:nvSpPr>
          <p:spPr>
            <a:xfrm>
              <a:off x="418939" y="188282"/>
              <a:ext cx="1494290" cy="1771222"/>
            </a:xfrm>
            <a:prstGeom prst="rect">
              <a:avLst/>
            </a:prstGeom>
            <a:noFill/>
          </p:spPr>
          <p:txBody>
            <a:bodyPr wrap="square" rtlCol="0">
              <a:noAutofit/>
            </a:bodyPr>
            <a:lstStyle/>
            <a:p>
              <a:r>
                <a:rPr lang="en-GB" sz="1400" dirty="0"/>
                <a:t>Squash and juice freeze at a similar temperature to water. </a:t>
              </a:r>
            </a:p>
          </p:txBody>
        </p:sp>
      </p:grpSp>
      <p:sp>
        <p:nvSpPr>
          <p:cNvPr id="24" name="TextBox 23">
            <a:extLst>
              <a:ext uri="{FF2B5EF4-FFF2-40B4-BE49-F238E27FC236}">
                <a16:creationId xmlns:a16="http://schemas.microsoft.com/office/drawing/2014/main" id="{041EF058-FC39-4586-9AE2-7477030A6AD3}"/>
              </a:ext>
            </a:extLst>
          </p:cNvPr>
          <p:cNvSpPr txBox="1"/>
          <p:nvPr/>
        </p:nvSpPr>
        <p:spPr>
          <a:xfrm>
            <a:off x="2104008" y="292963"/>
            <a:ext cx="1610732" cy="1107996"/>
          </a:xfrm>
          <a:prstGeom prst="rect">
            <a:avLst/>
          </a:prstGeom>
        </p:spPr>
        <p:txBody>
          <a:bodyPr wrap="square" lIns="0" tIns="0" rIns="0" bIns="0" rtlCol="0">
            <a:spAutoFit/>
          </a:bodyPr>
          <a:lstStyle/>
          <a:p>
            <a:r>
              <a:rPr lang="en-GB" dirty="0">
                <a:solidFill>
                  <a:srgbClr val="FF0000"/>
                </a:solidFill>
              </a:rPr>
              <a:t>Possible learning outcome for reviewing your work:</a:t>
            </a:r>
            <a:endParaRPr lang="en-GB" sz="2400" i="1" kern="0" dirty="0">
              <a:solidFill>
                <a:schemeClr val="bg1"/>
              </a:solidFill>
              <a:ea typeface="Lato Black" panose="020F0502020204030203" pitchFamily="34" charset="0"/>
              <a:cs typeface="Lato Black" panose="020F0502020204030203" pitchFamily="34" charset="0"/>
            </a:endParaRPr>
          </a:p>
        </p:txBody>
      </p:sp>
      <p:pic>
        <p:nvPicPr>
          <p:cNvPr id="25" name="Picture 24" descr="A screenshot of text&#10;&#10;Description automatically generated">
            <a:extLst>
              <a:ext uri="{FF2B5EF4-FFF2-40B4-BE49-F238E27FC236}">
                <a16:creationId xmlns:a16="http://schemas.microsoft.com/office/drawing/2014/main" id="{71C9E2AF-47FA-4D57-BB70-CC4E351C730B}"/>
              </a:ext>
            </a:extLst>
          </p:cNvPr>
          <p:cNvPicPr>
            <a:picLocks noChangeAspect="1"/>
          </p:cNvPicPr>
          <p:nvPr/>
        </p:nvPicPr>
        <p:blipFill rotWithShape="1">
          <a:blip r:embed="rId3">
            <a:extLst>
              <a:ext uri="{28A0092B-C50C-407E-A947-70E740481C1C}">
                <a14:useLocalDpi xmlns:a14="http://schemas.microsoft.com/office/drawing/2010/main" val="0"/>
              </a:ext>
            </a:extLst>
          </a:blip>
          <a:srcRect b="1004"/>
          <a:stretch/>
        </p:blipFill>
        <p:spPr>
          <a:xfrm>
            <a:off x="4000989" y="289038"/>
            <a:ext cx="5121891" cy="5551693"/>
          </a:xfrm>
          <a:prstGeom prst="rect">
            <a:avLst/>
          </a:prstGeom>
        </p:spPr>
      </p:pic>
    </p:spTree>
    <p:extLst>
      <p:ext uri="{BB962C8B-B14F-4D97-AF65-F5344CB8AC3E}">
        <p14:creationId xmlns:p14="http://schemas.microsoft.com/office/powerpoint/2010/main" val="3403214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a:spAutoFit/>
      </a:bodyPr>
      <a:lstStyle>
        <a:defPPr algn="l">
          <a:defRPr sz="2400" i="1" kern="0" dirty="0">
            <a:solidFill>
              <a:schemeClr val="bg1"/>
            </a:solidFill>
            <a:ea typeface="Lato Black" panose="020F0502020204030203" pitchFamily="34" charset="0"/>
            <a:cs typeface="Lato Black" panose="020F0502020204030203" pitchFamily="34" charset="0"/>
          </a:defRPr>
        </a:defPPr>
      </a:lstStyle>
    </a:txDef>
  </a:objectDefaults>
  <a:extraClrSchemeLst/>
  <a:extLst>
    <a:ext uri="{05A4C25C-085E-4340-85A3-A5531E510DB2}">
      <thm15:themeFamily xmlns:thm15="http://schemas.microsoft.com/office/thememl/2012/main" name="v5 template lesson PriSci Resource" id="{728A4D97-30B4-4A29-8607-D4731488DC2B}" vid="{0D102C8D-00A0-471F-9CA8-16435CBAEA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A16988A4411D43993AF1AD54B21A42" ma:contentTypeVersion="18" ma:contentTypeDescription="Create a new document." ma:contentTypeScope="" ma:versionID="7d3cd43ba70f36fa3c37690c706d8f06">
  <xsd:schema xmlns:xsd="http://www.w3.org/2001/XMLSchema" xmlns:xs="http://www.w3.org/2001/XMLSchema" xmlns:p="http://schemas.microsoft.com/office/2006/metadata/properties" xmlns:ns2="595e4c87-8aad-4424-8d13-4e1a0ac8f772" xmlns:ns3="a06a9706-ad8f-4101-9ff4-bb1986540cca" targetNamespace="http://schemas.microsoft.com/office/2006/metadata/properties" ma:root="true" ma:fieldsID="98fd641a8cfad8eba1586fc43b07f76d" ns2:_="" ns3:_="">
    <xsd:import namespace="595e4c87-8aad-4424-8d13-4e1a0ac8f772"/>
    <xsd:import namespace="a06a9706-ad8f-4101-9ff4-bb1986540c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e4c87-8aad-4424-8d13-4e1a0ac8f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860b5a-276f-4e20-a60a-049ecf2d2c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6a9706-ad8f-4101-9ff4-bb1986540c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8a0f90-a25b-428a-ba85-bf7ee30a594a}" ma:internalName="TaxCatchAll" ma:showField="CatchAllData" ma:web="a06a9706-ad8f-4101-9ff4-bb1986540c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5e4c87-8aad-4424-8d13-4e1a0ac8f772">
      <Terms xmlns="http://schemas.microsoft.com/office/infopath/2007/PartnerControls"/>
    </lcf76f155ced4ddcb4097134ff3c332f>
    <TaxCatchAll xmlns="a06a9706-ad8f-4101-9ff4-bb1986540cca" xsi:nil="true"/>
  </documentManagement>
</p:properties>
</file>

<file path=customXml/itemProps1.xml><?xml version="1.0" encoding="utf-8"?>
<ds:datastoreItem xmlns:ds="http://schemas.openxmlformats.org/officeDocument/2006/customXml" ds:itemID="{DFC28231-0652-4CBE-A9AD-35FBD260FE7D}"/>
</file>

<file path=customXml/itemProps2.xml><?xml version="1.0" encoding="utf-8"?>
<ds:datastoreItem xmlns:ds="http://schemas.openxmlformats.org/officeDocument/2006/customXml" ds:itemID="{CAE97B64-45E2-443B-B583-1E31A8C59F68}">
  <ds:schemaRefs>
    <ds:schemaRef ds:uri="http://schemas.microsoft.com/sharepoint/v3/contenttype/forms"/>
  </ds:schemaRefs>
</ds:datastoreItem>
</file>

<file path=customXml/itemProps3.xml><?xml version="1.0" encoding="utf-8"?>
<ds:datastoreItem xmlns:ds="http://schemas.openxmlformats.org/officeDocument/2006/customXml" ds:itemID="{89562C40-ACB1-464D-9655-61DD85FFCCBE}">
  <ds:schemaRefs>
    <ds:schemaRef ds:uri="http://schemas.microsoft.com/office/infopath/2007/PartnerControls"/>
    <ds:schemaRef ds:uri="http://schemas.microsoft.com/office/2006/metadata/properties"/>
    <ds:schemaRef ds:uri="http://purl.org/dc/elements/1.1/"/>
    <ds:schemaRef ds:uri="http://www.w3.org/XML/1998/namespace"/>
    <ds:schemaRef ds:uri="http://schemas.microsoft.com/office/2006/documentManagement/types"/>
    <ds:schemaRef ds:uri="http://purl.org/dc/dcmitype/"/>
    <ds:schemaRef ds:uri="0ff8adc4-58f0-4cfe-ad48-79a46b32a9f8"/>
    <ds:schemaRef ds:uri="http://schemas.openxmlformats.org/package/2006/metadata/core-properties"/>
    <ds:schemaRef ds:uri="89114d93-40b0-4de1-aa32-14ecbdb0e84d"/>
    <ds:schemaRef ds:uri="http://purl.org/dc/terms/"/>
  </ds:schemaRefs>
</ds:datastoreItem>
</file>

<file path=docProps/app.xml><?xml version="1.0" encoding="utf-8"?>
<Properties xmlns="http://schemas.openxmlformats.org/officeDocument/2006/extended-properties" xmlns:vt="http://schemas.openxmlformats.org/officeDocument/2006/docPropsVTypes">
  <Template>v5 template lesson PriSci Resource</Template>
  <TotalTime>2749</TotalTime>
  <Words>1419</Words>
  <Application>Microsoft Office PowerPoint</Application>
  <PresentationFormat>Widescreen</PresentationFormat>
  <Paragraphs>167</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Lato Black</vt:lpstr>
      <vt:lpstr>Office Theme</vt:lpstr>
      <vt:lpstr>PowerPoint Presentation</vt:lpstr>
      <vt:lpstr>States of matter</vt:lpstr>
      <vt:lpstr>Explore, review, think, talk…</vt:lpstr>
      <vt:lpstr>Investigating freezing and melting </vt:lpstr>
      <vt:lpstr>PowerPoint Presentation</vt:lpstr>
      <vt:lpstr>Taking it further…</vt:lpstr>
      <vt:lpstr>Find out more…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Wood</dc:creator>
  <cp:lastModifiedBy>Alistair Strayton</cp:lastModifiedBy>
  <cp:revision>8</cp:revision>
  <cp:lastPrinted>2020-03-28T17:18:56Z</cp:lastPrinted>
  <dcterms:created xsi:type="dcterms:W3CDTF">2020-05-05T10:38:46Z</dcterms:created>
  <dcterms:modified xsi:type="dcterms:W3CDTF">2020-05-27T17:02:18Z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0x010100ECDF125A2BE7EC4BBA5D53924D00436D</vt:lpwstr>
  </property>
</Properties>
</file>